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715" r:id="rId2"/>
  </p:sldMasterIdLst>
  <p:notesMasterIdLst>
    <p:notesMasterId r:id="rId12"/>
  </p:notesMasterIdLst>
  <p:sldIdLst>
    <p:sldId id="256" r:id="rId3"/>
    <p:sldId id="257" r:id="rId4"/>
    <p:sldId id="281" r:id="rId5"/>
    <p:sldId id="280" r:id="rId6"/>
    <p:sldId id="289" r:id="rId7"/>
    <p:sldId id="265" r:id="rId8"/>
    <p:sldId id="270" r:id="rId9"/>
    <p:sldId id="288" r:id="rId10"/>
    <p:sldId id="274" r:id="rId11"/>
  </p:sldIdLst>
  <p:sldSz cx="9144000" cy="5143500" type="screen16x9"/>
  <p:notesSz cx="6797675" cy="9925050"/>
  <p:embeddedFontLst>
    <p:embeddedFont>
      <p:font typeface="Calibri Light" panose="020F0302020204030204" pitchFamily="34" charset="0"/>
      <p:regular r:id="rId13"/>
      <p:italic r:id="rId14"/>
    </p:embeddedFont>
    <p:embeddedFont>
      <p:font typeface="Roboto Condensed" panose="020B0604020202020204" charset="0"/>
      <p:regular r:id="rId15"/>
      <p:bold r:id="rId16"/>
      <p:italic r:id="rId17"/>
      <p:boldItalic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jj3Dg5CKtOnoiWayv8GEOsC5zO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78"/>
    <a:srgbClr val="0042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4D543AD-2FB3-4D6F-92CE-55EDCDC5CD18}">
  <a:tblStyle styleId="{A4D543AD-2FB3-4D6F-92CE-55EDCDC5CD1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CACBD2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6E7EA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30" Type="http://customschemas.google.com/relationships/presentationmetadata" Target="meta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office\dfs\GTT\&#1040;&#1076;&#1084;&#1080;&#1085;&#1080;&#1089;&#1090;&#1088;&#1072;&#1094;&#1080;&#1103;\DiskPersonal\BatVS\&#1057;&#1090;&#1088;&#1072;&#1093;&#1086;&#1074;&#1072;&#1085;&#1080;&#1077;%20%20(&#1074;&#1079;&#1072;&#1080;&#1084;&#1086;&#1076;&#1077;&#1081;&#1089;&#1090;&#1074;&#1080;&#1077;%20&#1089;%20&#1057;&#1054;&#1043;&#1040;&#1047;,%20&#1092;&#1080;&#1083;&#1080;&#1072;&#1083;&#1072;&#1084;&#1080;)\2020\&#1057;&#1083;&#1072;&#1081;&#1076;&#1099;%20&#1087;&#1086;%20&#1044;&#1052;&#1057;\&#1051;&#1080;&#1089;&#1090;%20Microsoft%20Exce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82322785839125"/>
          <c:y val="9.5186155976119791E-2"/>
          <c:w val="0.86486351706036746"/>
          <c:h val="0.79278498951734488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5200392"/>
        <c:axId val="165194120"/>
      </c:barChart>
      <c:catAx>
        <c:axId val="165200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165194120"/>
        <c:crosses val="autoZero"/>
        <c:auto val="1"/>
        <c:lblAlgn val="ctr"/>
        <c:lblOffset val="100"/>
        <c:noMultiLvlLbl val="0"/>
      </c:catAx>
      <c:valAx>
        <c:axId val="165194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165200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899533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1" name="Google Shape;3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226AB8-ACBE-42E6-92F5-667EDDCD965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479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226AB8-ACBE-42E6-92F5-667EDDCD965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15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056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0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15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7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65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0281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9:notes"/>
          <p:cNvSpPr txBox="1">
            <a:spLocks noGrp="1"/>
          </p:cNvSpPr>
          <p:nvPr>
            <p:ph type="body" idx="1"/>
          </p:nvPr>
        </p:nvSpPr>
        <p:spPr>
          <a:xfrm>
            <a:off x="906357" y="4714399"/>
            <a:ext cx="4984962" cy="446627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" type="tx">
  <p:cSld name="TITLE_AND_BODY">
    <p:bg>
      <p:bgPr>
        <a:solidFill>
          <a:srgbClr val="EDEDED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1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7543" y="4063319"/>
            <a:ext cx="2952333" cy="60347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1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изображения">
  <p:cSld name="3 изображения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5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5"/>
          <p:cNvSpPr>
            <a:spLocks noGrp="1"/>
          </p:cNvSpPr>
          <p:nvPr>
            <p:ph type="pic" idx="2"/>
          </p:nvPr>
        </p:nvSpPr>
        <p:spPr>
          <a:xfrm>
            <a:off x="4572000" y="2571750"/>
            <a:ext cx="2304257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5"/>
          <p:cNvSpPr>
            <a:spLocks noGrp="1"/>
          </p:cNvSpPr>
          <p:nvPr>
            <p:ph type="pic" idx="3"/>
          </p:nvPr>
        </p:nvSpPr>
        <p:spPr>
          <a:xfrm>
            <a:off x="6876256" y="2571750"/>
            <a:ext cx="2277304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35"/>
          <p:cNvSpPr>
            <a:spLocks noGrp="1"/>
          </p:cNvSpPr>
          <p:nvPr>
            <p:ph type="pic" idx="4"/>
          </p:nvPr>
        </p:nvSpPr>
        <p:spPr>
          <a:xfrm>
            <a:off x="4572000" y="1"/>
            <a:ext cx="4572169" cy="2571750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78" name="Google Shape;78;p35"/>
          <p:cNvSpPr txBox="1">
            <a:spLocks noGrp="1"/>
          </p:cNvSpPr>
          <p:nvPr>
            <p:ph type="title"/>
          </p:nvPr>
        </p:nvSpPr>
        <p:spPr>
          <a:xfrm>
            <a:off x="232834" y="303497"/>
            <a:ext cx="397986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5"/>
          <p:cNvSpPr txBox="1">
            <a:spLocks noGrp="1"/>
          </p:cNvSpPr>
          <p:nvPr>
            <p:ph type="body" idx="1"/>
          </p:nvPr>
        </p:nvSpPr>
        <p:spPr>
          <a:xfrm>
            <a:off x="232834" y="980572"/>
            <a:ext cx="3974829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3 изображения">
  <p:cSld name="1_3 изображения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6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36"/>
          <p:cNvSpPr>
            <a:spLocks noGrp="1"/>
          </p:cNvSpPr>
          <p:nvPr>
            <p:ph type="pic" idx="2"/>
          </p:nvPr>
        </p:nvSpPr>
        <p:spPr>
          <a:xfrm>
            <a:off x="6876256" y="3166157"/>
            <a:ext cx="1984176" cy="1133785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36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3623671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6"/>
          <p:cNvSpPr txBox="1">
            <a:spLocks noGrp="1"/>
          </p:cNvSpPr>
          <p:nvPr>
            <p:ph type="body" idx="1"/>
          </p:nvPr>
        </p:nvSpPr>
        <p:spPr>
          <a:xfrm>
            <a:off x="232834" y="1347613"/>
            <a:ext cx="3619086" cy="353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5" name="Google Shape;85;p36"/>
          <p:cNvSpPr>
            <a:spLocks noGrp="1"/>
          </p:cNvSpPr>
          <p:nvPr>
            <p:ph type="pic" idx="3"/>
          </p:nvPr>
        </p:nvSpPr>
        <p:spPr>
          <a:xfrm>
            <a:off x="4644008" y="660061"/>
            <a:ext cx="1984176" cy="1116101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86" name="Google Shape;86;p36"/>
          <p:cNvSpPr>
            <a:spLocks noGrp="1"/>
          </p:cNvSpPr>
          <p:nvPr>
            <p:ph type="pic" idx="4"/>
          </p:nvPr>
        </p:nvSpPr>
        <p:spPr>
          <a:xfrm>
            <a:off x="4644009" y="2759448"/>
            <a:ext cx="1984176" cy="1133785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36"/>
          <p:cNvSpPr>
            <a:spLocks noGrp="1"/>
          </p:cNvSpPr>
          <p:nvPr>
            <p:ph type="pic" idx="5"/>
          </p:nvPr>
        </p:nvSpPr>
        <p:spPr>
          <a:xfrm>
            <a:off x="6951956" y="1026456"/>
            <a:ext cx="1984176" cy="113378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верху">
  <p:cSld name="Изображение сверху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1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37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" name="Google Shape;91;p37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низу">
  <p:cSld name="Изображение снизу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8"/>
          <p:cNvSpPr>
            <a:spLocks noGrp="1"/>
          </p:cNvSpPr>
          <p:nvPr>
            <p:ph type="pic" idx="2"/>
          </p:nvPr>
        </p:nvSpPr>
        <p:spPr>
          <a:xfrm>
            <a:off x="0" y="2571750"/>
            <a:ext cx="9144001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Google Shape;94;p38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н">
  <p:cSld name="Паттерн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9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1" y="4229853"/>
            <a:ext cx="4564355" cy="69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9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9" descr="Рисунок 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9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екст + Изображение">
  <p:cSld name="Текст + Изображение 2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0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Google Shape;102;p40"/>
          <p:cNvSpPr txBox="1">
            <a:spLocks noGrp="1"/>
          </p:cNvSpPr>
          <p:nvPr>
            <p:ph type="title"/>
          </p:nvPr>
        </p:nvSpPr>
        <p:spPr>
          <a:xfrm>
            <a:off x="232834" y="303497"/>
            <a:ext cx="765801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40"/>
          <p:cNvSpPr txBox="1">
            <a:spLocks noGrp="1"/>
          </p:cNvSpPr>
          <p:nvPr>
            <p:ph type="body" idx="1"/>
          </p:nvPr>
        </p:nvSpPr>
        <p:spPr>
          <a:xfrm>
            <a:off x="228065" y="980572"/>
            <a:ext cx="3776063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04" name="Google Shape;104;p40"/>
          <p:cNvSpPr>
            <a:spLocks noGrp="1"/>
          </p:cNvSpPr>
          <p:nvPr>
            <p:ph type="pic" idx="2"/>
          </p:nvPr>
        </p:nvSpPr>
        <p:spPr>
          <a:xfrm>
            <a:off x="4853682" y="971550"/>
            <a:ext cx="3718818" cy="3544492"/>
          </a:xfrm>
          <a:prstGeom prst="rect">
            <a:avLst/>
          </a:prstGeom>
          <a:noFill/>
          <a:ln>
            <a:noFill/>
          </a:ln>
        </p:spPr>
      </p:sp>
      <p:pic>
        <p:nvPicPr>
          <p:cNvPr id="105" name="Google Shape;105;p40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е колонки">
  <p:cSld name="Две колонки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1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41"/>
          <p:cNvSpPr txBox="1">
            <a:spLocks noGrp="1"/>
          </p:cNvSpPr>
          <p:nvPr>
            <p:ph type="title"/>
          </p:nvPr>
        </p:nvSpPr>
        <p:spPr>
          <a:xfrm>
            <a:off x="586395" y="303497"/>
            <a:ext cx="765801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41"/>
          <p:cNvSpPr txBox="1">
            <a:spLocks noGrp="1"/>
          </p:cNvSpPr>
          <p:nvPr>
            <p:ph type="body" idx="1"/>
          </p:nvPr>
        </p:nvSpPr>
        <p:spPr>
          <a:xfrm>
            <a:off x="4837112" y="980572"/>
            <a:ext cx="3720829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110" name="Google Shape;110;p41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">
  <p:cSld name="Обложка оборот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42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702587"/>
            <a:ext cx="2376265" cy="2370173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42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Только заголовок">
  <p:cSld name="1_Только заголовок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3"/>
          <p:cNvSpPr txBox="1">
            <a:spLocks noGrp="1"/>
          </p:cNvSpPr>
          <p:nvPr>
            <p:ph type="title"/>
          </p:nvPr>
        </p:nvSpPr>
        <p:spPr>
          <a:xfrm>
            <a:off x="251522" y="141480"/>
            <a:ext cx="6842126" cy="486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3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объект">
  <p:cSld name="Заголовок и объект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4"/>
          <p:cNvSpPr txBox="1">
            <a:spLocks noGrp="1"/>
          </p:cNvSpPr>
          <p:nvPr>
            <p:ph type="title"/>
          </p:nvPr>
        </p:nvSpPr>
        <p:spPr>
          <a:xfrm>
            <a:off x="251522" y="87474"/>
            <a:ext cx="6842126" cy="540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44"/>
          <p:cNvSpPr txBox="1">
            <a:spLocks noGrp="1"/>
          </p:cNvSpPr>
          <p:nvPr>
            <p:ph type="body" idx="1"/>
          </p:nvPr>
        </p:nvSpPr>
        <p:spPr>
          <a:xfrm>
            <a:off x="323527" y="465516"/>
            <a:ext cx="8641158" cy="4428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AutoNum type="arabicPeriod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20" name="Google Shape;120;p44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екст + Изображение">
  <p:cSld name="Текст + Изображение">
    <p:bg>
      <p:bgPr>
        <a:solidFill>
          <a:srgbClr val="EDEDED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2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765801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3000"/>
              <a:buFont typeface="Arial"/>
              <a:buNone/>
              <a:defRPr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2"/>
          <p:cNvSpPr txBox="1">
            <a:spLocks noGrp="1"/>
          </p:cNvSpPr>
          <p:nvPr>
            <p:ph type="body" idx="1"/>
          </p:nvPr>
        </p:nvSpPr>
        <p:spPr>
          <a:xfrm>
            <a:off x="228065" y="980572"/>
            <a:ext cx="3776063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>
            <a:spLocks noGrp="1"/>
          </p:cNvSpPr>
          <p:nvPr>
            <p:ph type="pic" idx="2"/>
          </p:nvPr>
        </p:nvSpPr>
        <p:spPr>
          <a:xfrm>
            <a:off x="4853682" y="971550"/>
            <a:ext cx="3718818" cy="3544493"/>
          </a:xfrm>
          <a:prstGeom prst="rect">
            <a:avLst/>
          </a:prstGeom>
          <a:noFill/>
          <a:ln>
            <a:noFill/>
          </a:ln>
        </p:spPr>
      </p:sp>
      <p:pic>
        <p:nvPicPr>
          <p:cNvPr id="18" name="Google Shape;18;p22" descr="Рисунок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2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ользовательский макет">
  <p:cSld name="Пользовательский макет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5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Обложка">
  <p:cSld name="1_Обложка">
    <p:bg>
      <p:bgPr>
        <a:solidFill>
          <a:srgbClr val="EDEDED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46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1560" y="3939902"/>
            <a:ext cx="3556137" cy="726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46" descr="Рисунок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077" y="3941028"/>
            <a:ext cx="3545102" cy="72463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6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белая">
  <p:cSld name="Обложка белая 2">
    <p:bg>
      <p:bgPr>
        <a:solidFill>
          <a:srgbClr val="EDEDED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47" descr="Picture 2"/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699541"/>
            <a:ext cx="6768752" cy="507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47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479" y="3790886"/>
            <a:ext cx="3558700" cy="102491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47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9_Пустой белый">
  <p:cSld name="9_Пустой белый">
    <p:bg>
      <p:bgPr>
        <a:solidFill>
          <a:srgbClr val="EDEDED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48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7543" y="4698381"/>
            <a:ext cx="950521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48"/>
          <p:cNvSpPr txBox="1">
            <a:spLocks noGrp="1"/>
          </p:cNvSpPr>
          <p:nvPr>
            <p:ph type="title"/>
          </p:nvPr>
        </p:nvSpPr>
        <p:spPr>
          <a:xfrm>
            <a:off x="467543" y="339502"/>
            <a:ext cx="7992889" cy="6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134" name="Google Shape;134;p48" descr="Рисунок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9832" y="851717"/>
            <a:ext cx="3475586" cy="486582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48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8_Пустой белый">
  <p:cSld name="8_Пустой белый">
    <p:bg>
      <p:bgPr>
        <a:solidFill>
          <a:srgbClr val="EDEDED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49" descr="Picture 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49" descr="Рисунок 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3" y="4698381"/>
            <a:ext cx="950521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49"/>
          <p:cNvSpPr txBox="1">
            <a:spLocks noGrp="1"/>
          </p:cNvSpPr>
          <p:nvPr>
            <p:ph type="title"/>
          </p:nvPr>
        </p:nvSpPr>
        <p:spPr>
          <a:xfrm>
            <a:off x="467543" y="339502"/>
            <a:ext cx="7992889" cy="6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49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Пустой белый">
  <p:cSld name="7_Пустой белый">
    <p:bg>
      <p:bgPr>
        <a:solidFill>
          <a:srgbClr val="EDEDED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50" descr="Рисунок 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230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50" descr="Рисунок 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3" y="4698381"/>
            <a:ext cx="950521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50"/>
          <p:cNvSpPr txBox="1">
            <a:spLocks noGrp="1"/>
          </p:cNvSpPr>
          <p:nvPr>
            <p:ph type="title"/>
          </p:nvPr>
        </p:nvSpPr>
        <p:spPr>
          <a:xfrm>
            <a:off x="467543" y="339502"/>
            <a:ext cx="7992889" cy="6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50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Пустой белый">
  <p:cSld name="5_Пустой белый">
    <p:bg>
      <p:bgPr>
        <a:solidFill>
          <a:srgbClr val="EDEDED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51" descr="Picture 6"/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14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51"/>
          <p:cNvSpPr txBox="1">
            <a:spLocks noGrp="1"/>
          </p:cNvSpPr>
          <p:nvPr>
            <p:ph type="title"/>
          </p:nvPr>
        </p:nvSpPr>
        <p:spPr>
          <a:xfrm>
            <a:off x="250825" y="303497"/>
            <a:ext cx="873165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51" descr="Рисунок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833" y="4770618"/>
            <a:ext cx="950520" cy="194297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51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Пустой белый">
  <p:cSld name="4_Пустой белый">
    <p:bg>
      <p:bgPr>
        <a:solidFill>
          <a:srgbClr val="EDEDED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2"/>
          <p:cNvSpPr txBox="1">
            <a:spLocks noGrp="1"/>
          </p:cNvSpPr>
          <p:nvPr>
            <p:ph type="title"/>
          </p:nvPr>
        </p:nvSpPr>
        <p:spPr>
          <a:xfrm>
            <a:off x="250825" y="303497"/>
            <a:ext cx="873165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None/>
              <a:defRPr sz="22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153" name="Google Shape;153;p52" descr="Рисунок 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70618"/>
            <a:ext cx="950520" cy="194297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52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Пустой белый">
  <p:cSld name="3_Пустой белый">
    <p:bg>
      <p:bgPr>
        <a:solidFill>
          <a:srgbClr val="EDEDED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53" descr="Picture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807" y="0"/>
            <a:ext cx="9154808" cy="5149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53" descr="Рисунок 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53"/>
          <p:cNvSpPr txBox="1">
            <a:spLocks noGrp="1"/>
          </p:cNvSpPr>
          <p:nvPr>
            <p:ph type="title"/>
          </p:nvPr>
        </p:nvSpPr>
        <p:spPr>
          <a:xfrm>
            <a:off x="250825" y="303497"/>
            <a:ext cx="873165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53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Пустой белый">
  <p:cSld name="2_Пустой белый">
    <p:bg>
      <p:bgPr>
        <a:solidFill>
          <a:srgbClr val="EDEDED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54" descr="Picture 3"/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28"/>
          <a:stretch/>
        </p:blipFill>
        <p:spPr>
          <a:xfrm>
            <a:off x="-2481341" y="0"/>
            <a:ext cx="11625341" cy="515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54" descr="Рисунок 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54"/>
          <p:cNvSpPr txBox="1">
            <a:spLocks noGrp="1"/>
          </p:cNvSpPr>
          <p:nvPr>
            <p:ph type="title"/>
          </p:nvPr>
        </p:nvSpPr>
        <p:spPr>
          <a:xfrm>
            <a:off x="250825" y="303497"/>
            <a:ext cx="873165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54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серый">
  <p:cSld name="Пустой серый">
    <p:bg>
      <p:bgPr>
        <a:solidFill>
          <a:srgbClr val="EDEDED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24" descr="Рисунок 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24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24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серый">
  <p:cSld name="Пустой серый 2">
    <p:bg>
      <p:bgPr>
        <a:solidFill>
          <a:srgbClr val="EDEDED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5"/>
          <p:cNvSpPr/>
          <p:nvPr/>
        </p:nvSpPr>
        <p:spPr>
          <a:xfrm>
            <a:off x="10" y="-1"/>
            <a:ext cx="106919998" cy="7560000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Google Shape;167;p55" descr="Рисунок 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55"/>
          <p:cNvSpPr txBox="1">
            <a:spLocks noGrp="1"/>
          </p:cNvSpPr>
          <p:nvPr>
            <p:ph type="title"/>
          </p:nvPr>
        </p:nvSpPr>
        <p:spPr>
          <a:xfrm>
            <a:off x="250825" y="303497"/>
            <a:ext cx="873165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55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Пустой белый">
  <p:cSld name="1_Пустой белый">
    <p:bg>
      <p:bgPr>
        <a:solidFill>
          <a:srgbClr val="EDEDED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56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56" descr="Picture 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52736" y="1203598"/>
            <a:ext cx="5760645" cy="338230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56"/>
          <p:cNvSpPr txBox="1">
            <a:spLocks noGrp="1"/>
          </p:cNvSpPr>
          <p:nvPr>
            <p:ph type="title"/>
          </p:nvPr>
        </p:nvSpPr>
        <p:spPr>
          <a:xfrm>
            <a:off x="467543" y="339502"/>
            <a:ext cx="7992889" cy="6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56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 снизу">
  <p:cSld name="Паттер снизу 2">
    <p:bg>
      <p:bgPr>
        <a:solidFill>
          <a:srgbClr val="EDEDED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57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0" y="4229853"/>
            <a:ext cx="4564358" cy="691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57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57" descr="Рисунок 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57"/>
          <p:cNvSpPr txBox="1">
            <a:spLocks noGrp="1"/>
          </p:cNvSpPr>
          <p:nvPr>
            <p:ph type="title"/>
          </p:nvPr>
        </p:nvSpPr>
        <p:spPr>
          <a:xfrm>
            <a:off x="179387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2200"/>
              <a:buFont typeface="Arial"/>
              <a:buNone/>
              <a:defRPr sz="2200"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57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Изображение на вылет + Текст">
  <p:cSld name="3_Изображение на вылет + Текст 2">
    <p:bg>
      <p:bgPr>
        <a:solidFill>
          <a:srgbClr val="EDEDED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8"/>
          <p:cNvSpPr>
            <a:spLocks noGrp="1"/>
          </p:cNvSpPr>
          <p:nvPr>
            <p:ph type="pic" idx="2"/>
          </p:nvPr>
        </p:nvSpPr>
        <p:spPr>
          <a:xfrm>
            <a:off x="0" y="1"/>
            <a:ext cx="4572169" cy="5143499"/>
          </a:xfrm>
          <a:prstGeom prst="rect">
            <a:avLst/>
          </a:prstGeom>
          <a:noFill/>
          <a:ln>
            <a:noFill/>
          </a:ln>
        </p:spPr>
      </p:sp>
      <p:sp>
        <p:nvSpPr>
          <p:cNvPr id="183" name="Google Shape;183;p58"/>
          <p:cNvSpPr txBox="1">
            <a:spLocks noGrp="1"/>
          </p:cNvSpPr>
          <p:nvPr>
            <p:ph type="title"/>
          </p:nvPr>
        </p:nvSpPr>
        <p:spPr>
          <a:xfrm>
            <a:off x="4932040" y="303497"/>
            <a:ext cx="397986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3000"/>
              <a:buFont typeface="Arial"/>
              <a:buNone/>
              <a:defRPr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58"/>
          <p:cNvSpPr txBox="1">
            <a:spLocks noGrp="1"/>
          </p:cNvSpPr>
          <p:nvPr>
            <p:ph type="body" idx="1"/>
          </p:nvPr>
        </p:nvSpPr>
        <p:spPr>
          <a:xfrm>
            <a:off x="4932040" y="980572"/>
            <a:ext cx="3974828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185" name="Google Shape;185;p58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58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на вылет">
  <p:cSld name="Изображение на вылет 2">
    <p:bg>
      <p:bgPr>
        <a:solidFill>
          <a:srgbClr val="EDEDED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9"/>
          <p:cNvSpPr>
            <a:spLocks noGrp="1"/>
          </p:cNvSpPr>
          <p:nvPr>
            <p:ph type="pic" idx="2"/>
          </p:nvPr>
        </p:nvSpPr>
        <p:spPr>
          <a:xfrm>
            <a:off x="-36513" y="1"/>
            <a:ext cx="9217026" cy="5143499"/>
          </a:xfrm>
          <a:prstGeom prst="rect">
            <a:avLst/>
          </a:prstGeom>
          <a:noFill/>
          <a:ln>
            <a:noFill/>
          </a:ln>
        </p:spPr>
      </p:sp>
      <p:pic>
        <p:nvPicPr>
          <p:cNvPr id="189" name="Google Shape;189;p59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59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изображения">
  <p:cSld name="3 изображения 2">
    <p:bg>
      <p:bgPr>
        <a:solidFill>
          <a:srgbClr val="EDEDED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0"/>
          <p:cNvSpPr>
            <a:spLocks noGrp="1"/>
          </p:cNvSpPr>
          <p:nvPr>
            <p:ph type="pic" idx="2"/>
          </p:nvPr>
        </p:nvSpPr>
        <p:spPr>
          <a:xfrm>
            <a:off x="6876256" y="2571750"/>
            <a:ext cx="2277313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193" name="Google Shape;193;p60"/>
          <p:cNvSpPr>
            <a:spLocks noGrp="1"/>
          </p:cNvSpPr>
          <p:nvPr>
            <p:ph type="pic" idx="3"/>
          </p:nvPr>
        </p:nvSpPr>
        <p:spPr>
          <a:xfrm>
            <a:off x="4572000" y="2571750"/>
            <a:ext cx="2304258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60"/>
          <p:cNvSpPr>
            <a:spLocks noGrp="1"/>
          </p:cNvSpPr>
          <p:nvPr>
            <p:ph type="pic" idx="4"/>
          </p:nvPr>
        </p:nvSpPr>
        <p:spPr>
          <a:xfrm>
            <a:off x="4572000" y="1"/>
            <a:ext cx="4572169" cy="2571751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195" name="Google Shape;195;p60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3979866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3000"/>
              <a:buFont typeface="Arial"/>
              <a:buNone/>
              <a:defRPr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60"/>
          <p:cNvSpPr txBox="1">
            <a:spLocks noGrp="1"/>
          </p:cNvSpPr>
          <p:nvPr>
            <p:ph type="body" idx="1"/>
          </p:nvPr>
        </p:nvSpPr>
        <p:spPr>
          <a:xfrm>
            <a:off x="232833" y="980572"/>
            <a:ext cx="3974833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197" name="Google Shape;197;p60" descr="Рисунок 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60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3 изображения">
  <p:cSld name="1_3 изображения 2">
    <p:bg>
      <p:bgPr>
        <a:solidFill>
          <a:srgbClr val="EDEDED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61"/>
          <p:cNvSpPr>
            <a:spLocks noGrp="1"/>
          </p:cNvSpPr>
          <p:nvPr>
            <p:ph type="pic" idx="2"/>
          </p:nvPr>
        </p:nvSpPr>
        <p:spPr>
          <a:xfrm>
            <a:off x="6876256" y="3166154"/>
            <a:ext cx="1984185" cy="1133788"/>
          </a:xfrm>
          <a:prstGeom prst="rect">
            <a:avLst/>
          </a:prstGeom>
          <a:noFill/>
          <a:ln>
            <a:noFill/>
          </a:ln>
        </p:spPr>
      </p:sp>
      <p:sp>
        <p:nvSpPr>
          <p:cNvPr id="201" name="Google Shape;201;p61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3623672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3000"/>
              <a:buFont typeface="Arial"/>
              <a:buNone/>
              <a:defRPr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1"/>
          <p:cNvSpPr txBox="1">
            <a:spLocks noGrp="1"/>
          </p:cNvSpPr>
          <p:nvPr>
            <p:ph type="body" idx="1"/>
          </p:nvPr>
        </p:nvSpPr>
        <p:spPr>
          <a:xfrm>
            <a:off x="232833" y="1347612"/>
            <a:ext cx="3619090" cy="3535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03" name="Google Shape;203;p61"/>
          <p:cNvSpPr>
            <a:spLocks noGrp="1"/>
          </p:cNvSpPr>
          <p:nvPr>
            <p:ph type="pic" idx="3"/>
          </p:nvPr>
        </p:nvSpPr>
        <p:spPr>
          <a:xfrm>
            <a:off x="4644008" y="660061"/>
            <a:ext cx="1984176" cy="1116101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204" name="Google Shape;204;p61"/>
          <p:cNvSpPr>
            <a:spLocks noGrp="1"/>
          </p:cNvSpPr>
          <p:nvPr>
            <p:ph type="pic" idx="4"/>
          </p:nvPr>
        </p:nvSpPr>
        <p:spPr>
          <a:xfrm>
            <a:off x="4644009" y="2759448"/>
            <a:ext cx="1984185" cy="1133794"/>
          </a:xfrm>
          <a:prstGeom prst="rect">
            <a:avLst/>
          </a:prstGeom>
          <a:noFill/>
          <a:ln>
            <a:noFill/>
          </a:ln>
        </p:spPr>
      </p:sp>
      <p:sp>
        <p:nvSpPr>
          <p:cNvPr id="205" name="Google Shape;205;p61"/>
          <p:cNvSpPr>
            <a:spLocks noGrp="1"/>
          </p:cNvSpPr>
          <p:nvPr>
            <p:ph type="pic" idx="5"/>
          </p:nvPr>
        </p:nvSpPr>
        <p:spPr>
          <a:xfrm>
            <a:off x="6951956" y="1026456"/>
            <a:ext cx="1984185" cy="1133794"/>
          </a:xfrm>
          <a:prstGeom prst="rect">
            <a:avLst/>
          </a:prstGeom>
          <a:noFill/>
          <a:ln>
            <a:noFill/>
          </a:ln>
        </p:spPr>
      </p:sp>
      <p:pic>
        <p:nvPicPr>
          <p:cNvPr id="206" name="Google Shape;206;p61" descr="Рисунок 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1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верху">
  <p:cSld name="Изображение сверху 2">
    <p:bg>
      <p:bgPr>
        <a:solidFill>
          <a:srgbClr val="EDEDED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2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1" cy="2571750"/>
          </a:xfrm>
          <a:prstGeom prst="rect">
            <a:avLst/>
          </a:prstGeom>
          <a:noFill/>
          <a:ln>
            <a:noFill/>
          </a:ln>
        </p:spPr>
      </p:sp>
      <p:pic>
        <p:nvPicPr>
          <p:cNvPr id="210" name="Google Shape;210;p62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62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низу">
  <p:cSld name="Изображение снизу 2">
    <p:bg>
      <p:bgPr>
        <a:solidFill>
          <a:srgbClr val="EDEDED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3"/>
          <p:cNvSpPr>
            <a:spLocks noGrp="1"/>
          </p:cNvSpPr>
          <p:nvPr>
            <p:ph type="pic" idx="2"/>
          </p:nvPr>
        </p:nvSpPr>
        <p:spPr>
          <a:xfrm>
            <a:off x="0" y="2571750"/>
            <a:ext cx="9144001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214" name="Google Shape;214;p63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н">
  <p:cSld name="Паттерн 2">
    <p:bg>
      <p:bgPr>
        <a:solidFill>
          <a:srgbClr val="EDEDED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64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0" y="4229853"/>
            <a:ext cx="4564358" cy="691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64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64" descr="Рисунок 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64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белый">
  <p:cSld name="Пустой белый 2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26" descr="Рисунок 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6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е колонки">
  <p:cSld name="Две колонки 2">
    <p:bg>
      <p:bgPr>
        <a:solidFill>
          <a:srgbClr val="EDEDED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5"/>
          <p:cNvSpPr txBox="1">
            <a:spLocks noGrp="1"/>
          </p:cNvSpPr>
          <p:nvPr>
            <p:ph type="title"/>
          </p:nvPr>
        </p:nvSpPr>
        <p:spPr>
          <a:xfrm>
            <a:off x="586395" y="303497"/>
            <a:ext cx="765801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3000"/>
              <a:buFont typeface="Arial"/>
              <a:buNone/>
              <a:defRPr>
                <a:solidFill>
                  <a:srgbClr val="00007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65"/>
          <p:cNvSpPr txBox="1">
            <a:spLocks noGrp="1"/>
          </p:cNvSpPr>
          <p:nvPr>
            <p:ph type="body" idx="1"/>
          </p:nvPr>
        </p:nvSpPr>
        <p:spPr>
          <a:xfrm>
            <a:off x="4837112" y="980572"/>
            <a:ext cx="3720830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223" name="Google Shape;223;p65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9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5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78"/>
              </a:buClr>
              <a:buSzPts val="1400"/>
              <a:buFont typeface="Arial"/>
              <a:buNone/>
              <a:defRPr>
                <a:solidFill>
                  <a:srgbClr val="00007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">
  <p:cSld name="Обложка оборот 2">
    <p:bg>
      <p:bgPr>
        <a:solidFill>
          <a:srgbClr val="EDEDED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66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702587"/>
            <a:ext cx="2376273" cy="2370173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66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 белая">
  <p:cSld name="Обложка оборот белая 2">
    <p:bg>
      <p:bgPr>
        <a:solidFill>
          <a:srgbClr val="EDEDED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67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699541"/>
            <a:ext cx="2376274" cy="2376267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67"/>
          <p:cNvSpPr txBox="1">
            <a:spLocks noGrp="1"/>
          </p:cNvSpPr>
          <p:nvPr>
            <p:ph type="sldNum" idx="12"/>
          </p:nvPr>
        </p:nvSpPr>
        <p:spPr>
          <a:xfrm>
            <a:off x="6251300" y="4478449"/>
            <a:ext cx="301904" cy="28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объект">
  <p:cSld name="Заголовок и объект 2">
    <p:bg>
      <p:bgPr>
        <a:solidFill>
          <a:srgbClr val="EDEDED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68"/>
          <p:cNvSpPr txBox="1">
            <a:spLocks noGrp="1"/>
          </p:cNvSpPr>
          <p:nvPr>
            <p:ph type="title"/>
          </p:nvPr>
        </p:nvSpPr>
        <p:spPr>
          <a:xfrm>
            <a:off x="250825" y="86916"/>
            <a:ext cx="7849569" cy="43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5A"/>
              </a:buClr>
              <a:buSzPts val="3000"/>
              <a:buFont typeface="Arial"/>
              <a:buNone/>
              <a:defRPr>
                <a:solidFill>
                  <a:srgbClr val="00005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68"/>
          <p:cNvSpPr txBox="1">
            <a:spLocks noGrp="1"/>
          </p:cNvSpPr>
          <p:nvPr>
            <p:ph type="body" idx="1"/>
          </p:nvPr>
        </p:nvSpPr>
        <p:spPr>
          <a:xfrm>
            <a:off x="323527" y="465516"/>
            <a:ext cx="8641158" cy="4428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AutoNum type="arabicPeriod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35" name="Google Shape;235;p68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>
  <p:cSld name="Два объекта">
    <p:bg>
      <p:bgPr>
        <a:solidFill>
          <a:srgbClr val="EDEDED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9"/>
          <p:cNvSpPr txBox="1">
            <a:spLocks noGrp="1"/>
          </p:cNvSpPr>
          <p:nvPr>
            <p:ph type="title"/>
          </p:nvPr>
        </p:nvSpPr>
        <p:spPr>
          <a:xfrm>
            <a:off x="250825" y="86916"/>
            <a:ext cx="7849569" cy="43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5A"/>
              </a:buClr>
              <a:buSzPts val="3000"/>
              <a:buFont typeface="Arial"/>
              <a:buNone/>
              <a:defRPr>
                <a:solidFill>
                  <a:srgbClr val="00005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69"/>
          <p:cNvSpPr txBox="1">
            <a:spLocks noGrp="1"/>
          </p:cNvSpPr>
          <p:nvPr>
            <p:ph type="body" idx="1"/>
          </p:nvPr>
        </p:nvSpPr>
        <p:spPr>
          <a:xfrm>
            <a:off x="250827" y="1113233"/>
            <a:ext cx="4244977" cy="3481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3366"/>
              </a:buClr>
              <a:buSzPts val="2100"/>
              <a:buFont typeface="Arial"/>
              <a:buAutoNum type="arabicPeriod"/>
              <a:defRPr sz="2100"/>
            </a:lvl1pPr>
            <a:lvl2pPr marL="914400" lvl="1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3366"/>
              </a:buClr>
              <a:buSzPts val="2100"/>
              <a:buFont typeface="Arial"/>
              <a:buChar char="–"/>
              <a:defRPr sz="2100"/>
            </a:lvl2pPr>
            <a:lvl3pPr marL="1371600" lvl="2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3366"/>
              </a:buClr>
              <a:buSzPts val="2100"/>
              <a:buFont typeface="Arial"/>
              <a:buChar char="•"/>
              <a:defRPr sz="2100"/>
            </a:lvl3pPr>
            <a:lvl4pPr marL="1828800" lvl="3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3366"/>
              </a:buClr>
              <a:buSzPts val="2100"/>
              <a:buFont typeface="Arial"/>
              <a:buChar char="▪"/>
              <a:defRPr sz="2100"/>
            </a:lvl4pPr>
            <a:lvl5pPr marL="2286000" lvl="4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3366"/>
              </a:buClr>
              <a:buSzPts val="2100"/>
              <a:buFont typeface="Arial"/>
              <a:buChar char="»"/>
              <a:defRPr sz="2100"/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39" name="Google Shape;239;p69"/>
          <p:cNvSpPr txBox="1">
            <a:spLocks noGrp="1"/>
          </p:cNvSpPr>
          <p:nvPr>
            <p:ph type="sldNum" idx="12"/>
          </p:nvPr>
        </p:nvSpPr>
        <p:spPr>
          <a:xfrm>
            <a:off x="8842266" y="4854682"/>
            <a:ext cx="301905" cy="288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">
  <p:cSld name="Обложка 2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70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1560" y="3939902"/>
            <a:ext cx="3556137" cy="72687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70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белая">
  <p:cSld name="Обложка белая 3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71" descr="Рисунок 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3479" y="3790886"/>
            <a:ext cx="3558699" cy="102490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71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белый">
  <p:cSld name="Пустой белый 3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2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72"/>
          <p:cNvSpPr txBox="1">
            <a:spLocks noGrp="1"/>
          </p:cNvSpPr>
          <p:nvPr>
            <p:ph type="sldNum" idx="12"/>
          </p:nvPr>
        </p:nvSpPr>
        <p:spPr>
          <a:xfrm>
            <a:off x="8375193" y="2352082"/>
            <a:ext cx="301909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>
                <a:solidFill>
                  <a:srgbClr val="00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1">
              <a:solidFill>
                <a:srgbClr val="003366"/>
              </a:solidFill>
            </a:endParaRPr>
          </a:p>
        </p:txBody>
      </p:sp>
      <p:pic>
        <p:nvPicPr>
          <p:cNvPr id="250" name="Google Shape;250;p72" descr="Рисунок 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0825" y="4299942"/>
            <a:ext cx="2087537" cy="601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серый">
  <p:cSld name="Пустой серый 3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73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254" name="Google Shape;254;p73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255" name="Google Shape;255;p73" descr="Рисунок 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 снизу">
  <p:cSld name="Паттер снизу 3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74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1" y="4229853"/>
            <a:ext cx="4564355" cy="69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74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74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260" name="Google Shape;260;p74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261" name="Google Shape;261;p74" descr="Рисунок 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 белая">
  <p:cSld name="Обложка оборот белая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30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699541"/>
            <a:ext cx="2376265" cy="2376266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0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Изображение на вылет + Текст">
  <p:cSld name="3_Изображение на вылет + Текст 3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75"/>
          <p:cNvSpPr>
            <a:spLocks noGrp="1"/>
          </p:cNvSpPr>
          <p:nvPr>
            <p:ph type="pic" idx="2"/>
          </p:nvPr>
        </p:nvSpPr>
        <p:spPr>
          <a:xfrm>
            <a:off x="0" y="1"/>
            <a:ext cx="4572169" cy="5143499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75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265" name="Google Shape;265;p75"/>
          <p:cNvSpPr txBox="1">
            <a:spLocks noGrp="1"/>
          </p:cNvSpPr>
          <p:nvPr>
            <p:ph type="title"/>
          </p:nvPr>
        </p:nvSpPr>
        <p:spPr>
          <a:xfrm>
            <a:off x="4932040" y="303497"/>
            <a:ext cx="397986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75"/>
          <p:cNvSpPr txBox="1">
            <a:spLocks noGrp="1"/>
          </p:cNvSpPr>
          <p:nvPr>
            <p:ph type="body" idx="1"/>
          </p:nvPr>
        </p:nvSpPr>
        <p:spPr>
          <a:xfrm>
            <a:off x="4932040" y="980572"/>
            <a:ext cx="3974828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267" name="Google Shape;267;p75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на вылет">
  <p:cSld name="Изображение на вылет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76"/>
          <p:cNvSpPr>
            <a:spLocks noGrp="1"/>
          </p:cNvSpPr>
          <p:nvPr>
            <p:ph type="pic" idx="2"/>
          </p:nvPr>
        </p:nvSpPr>
        <p:spPr>
          <a:xfrm>
            <a:off x="-36513" y="1"/>
            <a:ext cx="9217026" cy="5143499"/>
          </a:xfrm>
          <a:prstGeom prst="rect">
            <a:avLst/>
          </a:prstGeom>
          <a:noFill/>
          <a:ln>
            <a:noFill/>
          </a:ln>
        </p:spPr>
      </p:sp>
      <p:sp>
        <p:nvSpPr>
          <p:cNvPr id="270" name="Google Shape;270;p76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pic>
        <p:nvPicPr>
          <p:cNvPr id="271" name="Google Shape;271;p76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изображения">
  <p:cSld name="3 изображения 3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77"/>
          <p:cNvSpPr>
            <a:spLocks noGrp="1"/>
          </p:cNvSpPr>
          <p:nvPr>
            <p:ph type="pic" idx="2"/>
          </p:nvPr>
        </p:nvSpPr>
        <p:spPr>
          <a:xfrm>
            <a:off x="6876256" y="2571750"/>
            <a:ext cx="2277304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274" name="Google Shape;274;p77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275" name="Google Shape;275;p77"/>
          <p:cNvSpPr>
            <a:spLocks noGrp="1"/>
          </p:cNvSpPr>
          <p:nvPr>
            <p:ph type="pic" idx="3"/>
          </p:nvPr>
        </p:nvSpPr>
        <p:spPr>
          <a:xfrm>
            <a:off x="4572000" y="2571750"/>
            <a:ext cx="2304257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276" name="Google Shape;276;p77"/>
          <p:cNvSpPr>
            <a:spLocks noGrp="1"/>
          </p:cNvSpPr>
          <p:nvPr>
            <p:ph type="pic" idx="4"/>
          </p:nvPr>
        </p:nvSpPr>
        <p:spPr>
          <a:xfrm>
            <a:off x="4572000" y="1"/>
            <a:ext cx="4572169" cy="2571750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277" name="Google Shape;277;p77"/>
          <p:cNvSpPr txBox="1">
            <a:spLocks noGrp="1"/>
          </p:cNvSpPr>
          <p:nvPr>
            <p:ph type="title"/>
          </p:nvPr>
        </p:nvSpPr>
        <p:spPr>
          <a:xfrm>
            <a:off x="232834" y="303497"/>
            <a:ext cx="3979864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77"/>
          <p:cNvSpPr txBox="1">
            <a:spLocks noGrp="1"/>
          </p:cNvSpPr>
          <p:nvPr>
            <p:ph type="body" idx="1"/>
          </p:nvPr>
        </p:nvSpPr>
        <p:spPr>
          <a:xfrm>
            <a:off x="232834" y="980572"/>
            <a:ext cx="3974829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279" name="Google Shape;279;p77" descr="Рисунок 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3 изображения">
  <p:cSld name="1_3 изображения 3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8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282" name="Google Shape;282;p78"/>
          <p:cNvSpPr>
            <a:spLocks noGrp="1"/>
          </p:cNvSpPr>
          <p:nvPr>
            <p:ph type="pic" idx="2"/>
          </p:nvPr>
        </p:nvSpPr>
        <p:spPr>
          <a:xfrm>
            <a:off x="6876256" y="3166157"/>
            <a:ext cx="1984176" cy="1133785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78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3623671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78"/>
          <p:cNvSpPr txBox="1">
            <a:spLocks noGrp="1"/>
          </p:cNvSpPr>
          <p:nvPr>
            <p:ph type="body" idx="1"/>
          </p:nvPr>
        </p:nvSpPr>
        <p:spPr>
          <a:xfrm>
            <a:off x="232834" y="1347613"/>
            <a:ext cx="3619086" cy="353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5" name="Google Shape;285;p78"/>
          <p:cNvSpPr>
            <a:spLocks noGrp="1"/>
          </p:cNvSpPr>
          <p:nvPr>
            <p:ph type="pic" idx="3"/>
          </p:nvPr>
        </p:nvSpPr>
        <p:spPr>
          <a:xfrm>
            <a:off x="4644008" y="660061"/>
            <a:ext cx="1984176" cy="1116101"/>
          </a:xfrm>
          <a:prstGeom prst="rect">
            <a:avLst/>
          </a:prstGeom>
          <a:noFill/>
          <a:ln>
            <a:noFill/>
          </a:ln>
          <a:effectLst>
            <a:outerShdw blurRad="127000" dist="76200" dir="5400000" rotWithShape="0">
              <a:srgbClr val="000000">
                <a:alpha val="20000"/>
              </a:srgbClr>
            </a:outerShdw>
          </a:effectLst>
        </p:spPr>
      </p:sp>
      <p:sp>
        <p:nvSpPr>
          <p:cNvPr id="286" name="Google Shape;286;p78"/>
          <p:cNvSpPr>
            <a:spLocks noGrp="1"/>
          </p:cNvSpPr>
          <p:nvPr>
            <p:ph type="pic" idx="4"/>
          </p:nvPr>
        </p:nvSpPr>
        <p:spPr>
          <a:xfrm>
            <a:off x="4644009" y="2759448"/>
            <a:ext cx="1984176" cy="1133785"/>
          </a:xfrm>
          <a:prstGeom prst="rect">
            <a:avLst/>
          </a:prstGeom>
          <a:noFill/>
          <a:ln>
            <a:noFill/>
          </a:ln>
        </p:spPr>
      </p:sp>
      <p:sp>
        <p:nvSpPr>
          <p:cNvPr id="287" name="Google Shape;287;p78"/>
          <p:cNvSpPr>
            <a:spLocks noGrp="1"/>
          </p:cNvSpPr>
          <p:nvPr>
            <p:ph type="pic" idx="5"/>
          </p:nvPr>
        </p:nvSpPr>
        <p:spPr>
          <a:xfrm>
            <a:off x="6951956" y="1026456"/>
            <a:ext cx="1984176" cy="1133785"/>
          </a:xfrm>
          <a:prstGeom prst="rect">
            <a:avLst/>
          </a:prstGeom>
          <a:noFill/>
          <a:ln>
            <a:noFill/>
          </a:ln>
        </p:spPr>
      </p:sp>
      <p:pic>
        <p:nvPicPr>
          <p:cNvPr id="288" name="Google Shape;288;p78" descr="Рисунок 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верху">
  <p:cSld name="Изображение сверху 3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79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1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79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pic>
        <p:nvPicPr>
          <p:cNvPr id="292" name="Google Shape;292;p79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снизу">
  <p:cSld name="Изображение снизу 3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80"/>
          <p:cNvSpPr>
            <a:spLocks noGrp="1"/>
          </p:cNvSpPr>
          <p:nvPr>
            <p:ph type="pic" idx="2"/>
          </p:nvPr>
        </p:nvSpPr>
        <p:spPr>
          <a:xfrm>
            <a:off x="0" y="2571750"/>
            <a:ext cx="9144001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295" name="Google Shape;295;p80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н">
  <p:cSld name="Паттерн 3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81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1" y="4229853"/>
            <a:ext cx="4564355" cy="69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81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81" descr="Рисунок 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81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екст + Изображение">
  <p:cSld name="Текст + Изображение 3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82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303" name="Google Shape;303;p82"/>
          <p:cNvSpPr txBox="1">
            <a:spLocks noGrp="1"/>
          </p:cNvSpPr>
          <p:nvPr>
            <p:ph type="title"/>
          </p:nvPr>
        </p:nvSpPr>
        <p:spPr>
          <a:xfrm>
            <a:off x="232834" y="303497"/>
            <a:ext cx="765801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82"/>
          <p:cNvSpPr txBox="1">
            <a:spLocks noGrp="1"/>
          </p:cNvSpPr>
          <p:nvPr>
            <p:ph type="body" idx="1"/>
          </p:nvPr>
        </p:nvSpPr>
        <p:spPr>
          <a:xfrm>
            <a:off x="228065" y="980572"/>
            <a:ext cx="3776063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05" name="Google Shape;305;p82"/>
          <p:cNvSpPr>
            <a:spLocks noGrp="1"/>
          </p:cNvSpPr>
          <p:nvPr>
            <p:ph type="pic" idx="2"/>
          </p:nvPr>
        </p:nvSpPr>
        <p:spPr>
          <a:xfrm>
            <a:off x="4853682" y="971550"/>
            <a:ext cx="3718818" cy="3544492"/>
          </a:xfrm>
          <a:prstGeom prst="rect">
            <a:avLst/>
          </a:prstGeom>
          <a:noFill/>
          <a:ln>
            <a:noFill/>
          </a:ln>
        </p:spPr>
      </p:sp>
      <p:pic>
        <p:nvPicPr>
          <p:cNvPr id="306" name="Google Shape;306;p82" descr="Рисунок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е колонки">
  <p:cSld name="Две колонки 3"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83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>
                <a:solidFill>
                  <a:srgbClr val="BFBFB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3366"/>
              </a:solidFill>
            </a:endParaRPr>
          </a:p>
        </p:txBody>
      </p:sp>
      <p:sp>
        <p:nvSpPr>
          <p:cNvPr id="309" name="Google Shape;309;p83"/>
          <p:cNvSpPr txBox="1">
            <a:spLocks noGrp="1"/>
          </p:cNvSpPr>
          <p:nvPr>
            <p:ph type="title"/>
          </p:nvPr>
        </p:nvSpPr>
        <p:spPr>
          <a:xfrm>
            <a:off x="586395" y="303497"/>
            <a:ext cx="7658013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83"/>
          <p:cNvSpPr txBox="1">
            <a:spLocks noGrp="1"/>
          </p:cNvSpPr>
          <p:nvPr>
            <p:ph type="body" idx="1"/>
          </p:nvPr>
        </p:nvSpPr>
        <p:spPr>
          <a:xfrm>
            <a:off x="4837112" y="980572"/>
            <a:ext cx="3720829" cy="353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>
                <a:solidFill>
                  <a:srgbClr val="000000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>
                <a:solidFill>
                  <a:srgbClr val="000000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>
                <a:solidFill>
                  <a:srgbClr val="000000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>
                <a:solidFill>
                  <a:srgbClr val="000000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»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311" name="Google Shape;311;p83" descr="Рисунок 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3" y="4735162"/>
            <a:ext cx="950520" cy="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">
  <p:cSld name="Обложка оборот 3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84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702587"/>
            <a:ext cx="2376264" cy="2370173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84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ложка">
  <p:cSld name="Обложка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оборот белая">
  <p:cSld name="Обложка оборот белая 3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8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85" descr="Рисунок 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19613" y="699541"/>
            <a:ext cx="2376265" cy="2376266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85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3EBD421-E477-405A-91D4-9468DE9BE4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rtlCol="0" anchor="b"/>
          <a:lstStyle>
            <a:lvl1pPr algn="ctr">
              <a:defRPr sz="45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AB024F0D-0F00-4C64-975C-BD7D4FE0E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rtlCol="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7D0E03-CFD6-4610-88AC-17F03CE8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E8F9AD-0395-4B26-9B1D-526DA1A5444D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44536D-CBA9-4A34-85D3-481BD129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98C1F8E3-036A-45B8-BF1F-BEF0C559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781613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98C47AB-DC6F-40F0-B4FB-9C0850EE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0939C5-683A-4FDC-A8CF-5F35848AD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1FB5F0-A7AB-4ACB-91A6-4B836F17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19439F-9D54-4B02-A7A4-5BD01D43B4AE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1BCE02-CEFC-4D30-BBB0-23CE2CB5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38F49760-3E16-4F16-B710-C85178E2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233059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839EE07D-6026-47C0-975A-7E493011B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rtlCol="0" anchor="b"/>
          <a:lstStyle>
            <a:lvl1pPr>
              <a:defRPr sz="45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C00015-2956-4E1F-B05F-214F1DE24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 rtlCol="0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556B43-C1CB-4618-B91B-AAAEEB401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6C0A6F-5456-4907-9736-D300E197B0DF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688E39-E80F-4C18-9C2A-69886B822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A24C5964-5187-4195-8EAF-85D18DC4F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342809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C967B990-ED8C-4AAA-8241-C4881B138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6612F2-9E33-44D3-80E2-578C5440A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F8F7B21-660D-43B3-9151-B40C9ABCD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326A10-CB05-4418-9338-CB55A7059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B6BEBD8-3BCB-4CC8-8F2F-670B15C79D72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940335-9BE1-42D1-A30D-C3232BD3E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id="{14E95C68-4307-4B03-8921-74DB1041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6549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D97EBEC8-AC56-429B-89C3-BB6A0E6E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3866BA-F48C-4383-B119-81B349676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rtlCol="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89F967-CBBC-414E-9DC3-136707A8D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905A60-FBC4-40AC-9F71-0FAD9CD7A6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rtlCol="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24F92BA-75D6-44F9-A1C8-BCFBF6FF6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E93CDDC-3537-4692-BE83-87B2A82A7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C8B678-09EF-401F-A326-026049C2F9AC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F37B9E1-D5EA-4054-8D92-F930B3696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898A038-7CD6-4715-9FDA-7194E6BC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800040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65FAF-B698-49B0-B197-FD64C97A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D3E3F44-F1D6-40F7-9A7D-0542C4A9C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6063D6-467A-48D7-B8AF-D27ECD8ECB25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248CC28-3F4A-42A0-B211-4BA085ADC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BC3B6C99-6764-43D0-84AE-52C83494F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706046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79C79D-3B8A-4FA9-BC4A-63E3EF10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7A93A9-0F31-48AD-9119-27171DEC7632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730E35-44DB-4FED-9E24-5BBE5D9D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A1CDC42F-3337-4692-B53C-A5529048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901474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B6907D58-952D-44D7-9911-60544C9F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5BC150-9914-4A82-84CF-B3708B975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 rtlCol="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4A7C02-9C7E-401F-BABE-D3028FF18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D6080A-4623-4F4C-B5BF-7E9E7531F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B0DAEA7-34F6-4869-81B3-783AF0C472F4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9B1D15-0BD5-4F6E-A265-BD1F2F36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id="{5FF764D4-AA29-4DF8-A501-E2B904E9C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30227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9814D526-F53C-446D-8D7C-8A73C2A6A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id="{7341CC3D-D32B-4629-85B8-E779A4105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517242-BF08-4A5E-ABD7-483896CAE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B2B8E4-DF23-4701-B28A-B9E5700B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CA2FFE-9F91-44A0-A9D4-DDD741311153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6DE909-4588-4CF5-B2FA-B7631243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id="{69EA005E-65C2-4007-815C-52F23809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0874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ложка белая">
  <p:cSld name="Обложка белая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32" descr="Рисунок 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1560" y="3941028"/>
            <a:ext cx="3556137" cy="72462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2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306B1F3-61FB-4FDC-814D-EEC1C1FC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52403B0-8D7F-4489-AB72-C346C8870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FC9304-E5BD-4F3E-ADB0-974FEBCDE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60CDAD-434E-4A0B-B6ED-D382111C79FB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38AD29-D9CD-42D8-9604-C47996EE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2452C394-EF43-405B-9653-70AAB909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011827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>
            <a:extLst>
              <a:ext uri="{FF2B5EF4-FFF2-40B4-BE49-F238E27FC236}">
                <a16:creationId xmlns:a16="http://schemas.microsoft.com/office/drawing/2014/main" id="{19D1E61D-2F00-41ED-8D92-7CAEB9A5A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4647491-5142-48CA-9664-F5082D450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94576D-BE01-4BB5-A9F4-7DE4814E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863A8E-0D66-456E-B471-FEDB0FC2F39D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10CA14-AD61-4101-9143-F7884378C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E98B885-CFEA-4882-BBEA-C5F14208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78024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белый">
  <p:cSld name="Пустой белый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26" descr="Рисунок 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6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210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аттер снизу">
  <p:cSld name="Паттер снизу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33" descr="Picture 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551" y="4229853"/>
            <a:ext cx="4564355" cy="69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3" descr="Рисунок 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33" descr="Рисунок 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834" y="4775329"/>
            <a:ext cx="954790" cy="19341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33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title"/>
          </p:nvPr>
        </p:nvSpPr>
        <p:spPr>
          <a:xfrm>
            <a:off x="232833" y="303497"/>
            <a:ext cx="8731655" cy="54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Изображение на вылет">
  <p:cSld name="Изображение на вылет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4"/>
          <p:cNvSpPr>
            <a:spLocks noGrp="1"/>
          </p:cNvSpPr>
          <p:nvPr>
            <p:ph type="pic" idx="2"/>
          </p:nvPr>
        </p:nvSpPr>
        <p:spPr>
          <a:xfrm>
            <a:off x="-36513" y="1"/>
            <a:ext cx="9217026" cy="5143499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34"/>
          <p:cNvSpPr txBox="1">
            <a:spLocks noGrp="1"/>
          </p:cNvSpPr>
          <p:nvPr>
            <p:ph type="sldNum" idx="12"/>
          </p:nvPr>
        </p:nvSpPr>
        <p:spPr>
          <a:xfrm>
            <a:off x="8842261" y="4854676"/>
            <a:ext cx="301908" cy="28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>
                <a:solidFill>
                  <a:srgbClr val="003366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0A5A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87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20" descr="Рисунок 4"/>
          <p:cNvPicPr preferRelativeResize="0"/>
          <p:nvPr/>
        </p:nvPicPr>
        <p:blipFill rotWithShape="1">
          <a:blip r:embed="rId62">
            <a:alphaModFix/>
          </a:blip>
          <a:srcRect/>
          <a:stretch/>
        </p:blipFill>
        <p:spPr>
          <a:xfrm>
            <a:off x="611560" y="3939902"/>
            <a:ext cx="3556137" cy="72687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0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1A4B"/>
              </a:buClr>
              <a:buSzPts val="3000"/>
              <a:buFont typeface="Arial"/>
              <a:buNone/>
              <a:defRPr sz="3000" b="1" i="0" u="none" strike="noStrike" cap="none">
                <a:solidFill>
                  <a:srgbClr val="0D1A4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2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AutoNum type="arabicPeriod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20"/>
          <p:cNvSpPr txBox="1">
            <a:spLocks noGrp="1"/>
          </p:cNvSpPr>
          <p:nvPr>
            <p:ph type="sldNum" idx="12"/>
          </p:nvPr>
        </p:nvSpPr>
        <p:spPr>
          <a:xfrm>
            <a:off x="4419600" y="4478439"/>
            <a:ext cx="2133600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2" r:id="rId29"/>
    <p:sldLayoutId id="2147483683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01" r:id="rId48"/>
    <p:sldLayoutId id="2147483702" r:id="rId49"/>
    <p:sldLayoutId id="2147483703" r:id="rId50"/>
    <p:sldLayoutId id="2147483704" r:id="rId51"/>
    <p:sldLayoutId id="2147483705" r:id="rId52"/>
    <p:sldLayoutId id="2147483706" r:id="rId53"/>
    <p:sldLayoutId id="2147483707" r:id="rId54"/>
    <p:sldLayoutId id="2147483708" r:id="rId55"/>
    <p:sldLayoutId id="2147483709" r:id="rId56"/>
    <p:sldLayoutId id="2147483710" r:id="rId57"/>
    <p:sldLayoutId id="2147483711" r:id="rId58"/>
    <p:sldLayoutId id="2147483712" r:id="rId59"/>
    <p:sldLayoutId id="2147483713" r:id="rId6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373118-F27D-412D-B19A-2DB8C810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537CCC-B536-48B0-B893-63FFC2EBD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CE552F-73E7-48CE-AAB3-E947C535D5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214645A-BA2D-48FA-B2EE-457A85B47F33}" type="datetime1">
              <a:rPr lang="ru-RU" noProof="0" smtClean="0"/>
              <a:t>07.02.2023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E40B4F-2015-4E9F-BCB3-E0BFA4AF9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DB610C3C-BBD3-4864-98E4-5D7B08A62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A4A7955-6230-48B4-BD8B-A7C460F7594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77440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7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arotitorova.Tamara\Downloads\shutterstock_2016985931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2" y="0"/>
            <a:ext cx="914135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5" name="Google Shape;325;p1"/>
          <p:cNvSpPr txBox="1"/>
          <p:nvPr/>
        </p:nvSpPr>
        <p:spPr>
          <a:xfrm>
            <a:off x="577714" y="807591"/>
            <a:ext cx="3605919" cy="2315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950" tIns="38950" rIns="38950" bIns="38950" anchor="ctr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lang="ru-RU" sz="3600" b="1" i="0" u="none" strike="noStrike" cap="none" dirty="0" smtClean="0">
                <a:solidFill>
                  <a:srgbClr val="FFFFFF"/>
                </a:solidFill>
                <a:sym typeface="Arial"/>
              </a:rPr>
              <a:t>Высокие</a:t>
            </a:r>
            <a:endParaRPr lang="ru-RU" sz="1700" b="0" i="0" u="none" strike="noStrike" cap="none" dirty="0" smtClean="0">
              <a:solidFill>
                <a:srgbClr val="003D78"/>
              </a:solidFill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lang="ru-RU" sz="3600" b="1" i="0" u="none" strike="noStrike" cap="none" dirty="0" smtClean="0">
                <a:solidFill>
                  <a:srgbClr val="FFFFFF"/>
                </a:solidFill>
                <a:sym typeface="Arial"/>
              </a:rPr>
              <a:t>Медицинские</a:t>
            </a:r>
            <a:endParaRPr lang="ru-RU" sz="1700" b="0" i="0" u="none" strike="noStrike" cap="none" dirty="0" smtClean="0">
              <a:solidFill>
                <a:srgbClr val="003D78"/>
              </a:solidFill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lang="ru-RU" sz="3600" b="1" i="0" u="none" strike="noStrike" cap="none" dirty="0" smtClean="0">
                <a:solidFill>
                  <a:srgbClr val="FFFFFF"/>
                </a:solidFill>
                <a:sym typeface="Arial"/>
              </a:rPr>
              <a:t>Технологии</a:t>
            </a:r>
            <a:endParaRPr lang="ru-RU" sz="1700" b="0" i="0" u="none" strike="noStrike" cap="none" dirty="0" smtClean="0">
              <a:solidFill>
                <a:srgbClr val="003D78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None/>
            </a:pPr>
            <a:r>
              <a:rPr lang="ru-RU" sz="1700" b="0" i="0" u="none" strike="noStrike" cap="none" dirty="0" smtClean="0">
                <a:solidFill>
                  <a:srgbClr val="FFFFFF"/>
                </a:solidFill>
                <a:sym typeface="Arial"/>
              </a:rPr>
              <a:t>Программа добровольного медицинского страхования</a:t>
            </a:r>
            <a:endParaRPr lang="ru-RU" dirty="0"/>
          </a:p>
        </p:txBody>
      </p:sp>
      <p:sp>
        <p:nvSpPr>
          <p:cNvPr id="326" name="Google Shape;326;p1"/>
          <p:cNvSpPr txBox="1"/>
          <p:nvPr/>
        </p:nvSpPr>
        <p:spPr>
          <a:xfrm>
            <a:off x="577714" y="3309748"/>
            <a:ext cx="607428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FFFFFF"/>
                </a:solidFill>
                <a:sym typeface="Arial"/>
              </a:rPr>
              <a:t>2023 год</a:t>
            </a:r>
            <a:endParaRPr lang="ru-RU" dirty="0"/>
          </a:p>
        </p:txBody>
      </p:sp>
      <p:pic>
        <p:nvPicPr>
          <p:cNvPr id="327" name="Google Shape;327;p1" descr="Рисунок 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543" y="4063319"/>
            <a:ext cx="2952333" cy="603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"/>
          <p:cNvSpPr/>
          <p:nvPr/>
        </p:nvSpPr>
        <p:spPr>
          <a:xfrm>
            <a:off x="7717942" y="673924"/>
            <a:ext cx="1120694" cy="2840920"/>
          </a:xfrm>
          <a:prstGeom prst="rect">
            <a:avLst/>
          </a:prstGeom>
          <a:solidFill>
            <a:srgbClr val="000078"/>
          </a:solidFill>
          <a:ln>
            <a:noFill/>
          </a:ln>
          <a:effectLst>
            <a:outerShdw blurRad="63500" dist="25400" dir="5400000" rotWithShape="0">
              <a:srgbClr val="000000">
                <a:alpha val="14901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"/>
          <p:cNvSpPr/>
          <p:nvPr/>
        </p:nvSpPr>
        <p:spPr>
          <a:xfrm>
            <a:off x="0" y="3354335"/>
            <a:ext cx="4559875" cy="111067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2"/>
          <p:cNvSpPr/>
          <p:nvPr/>
        </p:nvSpPr>
        <p:spPr>
          <a:xfrm>
            <a:off x="369049" y="5966853"/>
            <a:ext cx="4570017" cy="886150"/>
          </a:xfrm>
          <a:prstGeom prst="rect">
            <a:avLst/>
          </a:prstGeom>
          <a:solidFill>
            <a:srgbClr val="DDDDDD">
              <a:alpha val="27450"/>
            </a:srgbClr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2" descr="Рисунок 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7495" y="36"/>
            <a:ext cx="3863491" cy="5143282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2"/>
          <p:cNvSpPr txBox="1">
            <a:spLocks noGrp="1"/>
          </p:cNvSpPr>
          <p:nvPr>
            <p:ph type="title"/>
          </p:nvPr>
        </p:nvSpPr>
        <p:spPr>
          <a:xfrm>
            <a:off x="374650" y="417796"/>
            <a:ext cx="4237245" cy="30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2"/>
              <a:buFont typeface="Arial"/>
              <a:buNone/>
            </a:pPr>
            <a:r>
              <a:rPr lang="en-US" sz="2400" dirty="0" err="1">
                <a:solidFill>
                  <a:srgbClr val="000000"/>
                </a:solidFill>
              </a:rPr>
              <a:t>Введение</a:t>
            </a:r>
            <a:endParaRPr sz="2400"/>
          </a:p>
        </p:txBody>
      </p:sp>
      <p:sp>
        <p:nvSpPr>
          <p:cNvPr id="338" name="Google Shape;338;p2"/>
          <p:cNvSpPr txBox="1"/>
          <p:nvPr/>
        </p:nvSpPr>
        <p:spPr>
          <a:xfrm>
            <a:off x="374650" y="1042949"/>
            <a:ext cx="418522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lvl="0">
              <a:buSzPts val="1200"/>
            </a:pPr>
            <a:r>
              <a:rPr lang="ru-RU" sz="1200" b="0" i="0" u="none" strike="noStrike" cap="none" dirty="0" smtClean="0">
                <a:solidFill>
                  <a:srgbClr val="000000"/>
                </a:solidFill>
                <a:sym typeface="Arial"/>
              </a:rPr>
              <a:t>В целях усиления социальной защиты </a:t>
            </a:r>
            <a:r>
              <a:rPr lang="ru-RU" sz="1200" dirty="0" smtClean="0"/>
              <a:t>работников предприятий, СОГАЗ </a:t>
            </a:r>
            <a:r>
              <a:rPr lang="ru-RU" sz="1200" b="0" i="0" u="none" strike="noStrike" cap="none" dirty="0" smtClean="0">
                <a:solidFill>
                  <a:srgbClr val="000000"/>
                </a:solidFill>
                <a:sym typeface="Arial"/>
              </a:rPr>
              <a:t>предлагает</a:t>
            </a:r>
            <a:r>
              <a:rPr lang="ru-RU" sz="1200" dirty="0" smtClean="0"/>
              <a:t> </a:t>
            </a:r>
            <a:r>
              <a:rPr lang="ru-RU" sz="1200" b="0" i="0" u="none" strike="noStrike" cap="none" dirty="0" smtClean="0">
                <a:solidFill>
                  <a:srgbClr val="000000"/>
                </a:solidFill>
                <a:sym typeface="Arial"/>
              </a:rPr>
              <a:t>программу добровольного медицинского страхования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 smtClean="0">
                <a:solidFill>
                  <a:srgbClr val="000078"/>
                </a:solidFill>
                <a:sym typeface="Arial"/>
              </a:rPr>
              <a:t>«Высокие медицинские технологии» (ВМТ).</a:t>
            </a:r>
            <a:endParaRPr lang="ru-RU" dirty="0"/>
          </a:p>
        </p:txBody>
      </p:sp>
      <p:sp>
        <p:nvSpPr>
          <p:cNvPr id="339" name="Google Shape;339;p2"/>
          <p:cNvSpPr txBox="1"/>
          <p:nvPr/>
        </p:nvSpPr>
        <p:spPr>
          <a:xfrm>
            <a:off x="429491" y="2288726"/>
            <a:ext cx="4130383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Она обеспечивает страховую защиту в случае возникновения тяжелого заболевания, требующего сложного высокотехнологичного, дорогостоящего и длительного лечения.</a:t>
            </a:r>
            <a:endParaRPr lang="ru-RU" dirty="0"/>
          </a:p>
        </p:txBody>
      </p:sp>
      <p:sp>
        <p:nvSpPr>
          <p:cNvPr id="343" name="Google Shape;343;p2"/>
          <p:cNvSpPr txBox="1"/>
          <p:nvPr/>
        </p:nvSpPr>
        <p:spPr>
          <a:xfrm>
            <a:off x="374649" y="3399823"/>
            <a:ext cx="4128077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По актуальным данным Росстата, ежегодно в России умирают:</a:t>
            </a:r>
            <a:endParaRPr lang="ru-RU" dirty="0" smtClean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от сердечно-сосудистых заболеваний — около 900 000 человек;</a:t>
            </a:r>
            <a:endParaRPr lang="ru-RU" dirty="0" smtClean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от рака — около 300 000 человек;</a:t>
            </a:r>
            <a:endParaRPr lang="ru-RU" dirty="0" smtClean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от инфекционных заболеваний, в том числе от гепатитов В и С — около 30 000 человек.</a:t>
            </a:r>
            <a:endParaRPr lang="ru-RU" dirty="0"/>
          </a:p>
        </p:txBody>
      </p:sp>
      <p:sp>
        <p:nvSpPr>
          <p:cNvPr id="344" name="Google Shape;344;p2"/>
          <p:cNvSpPr/>
          <p:nvPr/>
        </p:nvSpPr>
        <p:spPr>
          <a:xfrm>
            <a:off x="-662989" y="3481129"/>
            <a:ext cx="954790" cy="26691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 bwMode="auto">
          <a:xfrm>
            <a:off x="4610911" y="647552"/>
            <a:ext cx="4277449" cy="442834"/>
          </a:xfrm>
          <a:prstGeom prst="rect">
            <a:avLst/>
          </a:prstGeom>
          <a:solidFill>
            <a:schemeClr val="tx2">
              <a:lumMod val="75000"/>
            </a:schemeClr>
          </a:solidFill>
          <a:extLst/>
        </p:spPr>
        <p:txBody>
          <a:bodyPr wrap="square" lIns="108000" rtlCol="0" anchor="ctr" anchorCtr="0">
            <a:noAutofit/>
          </a:bodyPr>
          <a:lstStyle/>
          <a:p>
            <a:pPr algn="ctr" defTabSz="685800">
              <a:buClrTx/>
            </a:pPr>
            <a:r>
              <a:rPr lang="ru-RU" sz="18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РАСШИРЕННАЯ ПРОГРАММА</a:t>
            </a:r>
            <a:endParaRPr lang="en-US" sz="18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5" name="Заголовок 4" hidden="1">
            <a:extLst>
              <a:ext uri="{FF2B5EF4-FFF2-40B4-BE49-F238E27FC236}">
                <a16:creationId xmlns:a16="http://schemas.microsoft.com/office/drawing/2014/main" id="{00E293BF-549B-485D-9D6B-4891FBAD4F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3844"/>
            <a:ext cx="7886700" cy="99417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Слайд 5 сбалансированной системы показателей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05539" y="238609"/>
            <a:ext cx="5434747" cy="73866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ru-RU" sz="2100" b="1" kern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ВПЕРВЫЕ ВЫЯВЛЕННЫЕ </a:t>
            </a:r>
            <a:r>
              <a:rPr lang="ru-RU" sz="2100" b="1" kern="1200" dirty="0">
                <a:solidFill>
                  <a:srgbClr val="44546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ЗАБОЛЕВАНИЯ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775864" y="1890987"/>
            <a:ext cx="323579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Онкологические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заболевания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99125" y="647552"/>
            <a:ext cx="4085617" cy="442800"/>
          </a:xfrm>
          <a:prstGeom prst="rect">
            <a:avLst/>
          </a:prstGeom>
          <a:solidFill>
            <a:srgbClr val="000078"/>
          </a:solidFill>
          <a:extLst/>
        </p:spPr>
        <p:txBody>
          <a:bodyPr wrap="square" rIns="135000" rtlCol="0" anchor="ctr" anchorCtr="0">
            <a:noAutofit/>
          </a:bodyPr>
          <a:lstStyle/>
          <a:p>
            <a:pPr algn="ctr" defTabSz="685800">
              <a:buClrTx/>
            </a:pPr>
            <a:r>
              <a:rPr lang="ru-RU" sz="18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БАЗОВАЯ ПРОГРАММА</a:t>
            </a:r>
            <a:endParaRPr lang="en-US" sz="18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812131" y="1079924"/>
            <a:ext cx="330723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Заболевания, требующие трансплантации органов или тканей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20937" y="3692130"/>
            <a:ext cx="30319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Инфекционные гепатиты любой этиологии (в </a:t>
            </a:r>
            <a:r>
              <a:rPr lang="ru-RU" sz="1650" kern="1200" dirty="0" err="1">
                <a:solidFill>
                  <a:schemeClr val="bg2">
                    <a:lumMod val="50000"/>
                  </a:schemeClr>
                </a:solidFill>
                <a:cs typeface="+mn-cs"/>
              </a:rPr>
              <a:t>т.ч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. вирусные гепатиты В, С, D)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826621" y="2516435"/>
            <a:ext cx="323579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Травмы позвоночника,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ЧМТ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  <a:cs typeface="+mn-cs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6005741" y="1142086"/>
            <a:ext cx="28604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Лечение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</a:rPr>
              <a:t>ожогов степени 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3Б и выше  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6040052" y="1932735"/>
            <a:ext cx="27918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Инфекционные гепатиты любой этиологии (в </a:t>
            </a:r>
            <a:r>
              <a:rPr lang="ru-RU" sz="1650" kern="1200" dirty="0" err="1">
                <a:solidFill>
                  <a:schemeClr val="bg2">
                    <a:lumMod val="50000"/>
                  </a:schemeClr>
                </a:solidFill>
              </a:rPr>
              <a:t>т.ч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. вирусные гепатиты В, С, D) включая стоимость лекарственных препаратов для амбулаторного лечения в сумме не более 750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</a:rPr>
              <a:t>000Р 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Ромб 22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76469" y="1234895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5" name="Ромб 24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704159" y="2037550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8" name="Ромб 27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9321" y="1991976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0" name="Ромб 29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11988" y="2557423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2" name="Ромб 31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74282" y="3808437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3" name="Ромб 32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90709" y="3113157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852881" y="2981810"/>
            <a:ext cx="353186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Острая почечная и печеночная недостаточность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 rot="16200000">
            <a:off x="3385076" y="2316188"/>
            <a:ext cx="3481046" cy="1029373"/>
          </a:xfrm>
          <a:prstGeom prst="rect">
            <a:avLst/>
          </a:prstGeom>
          <a:solidFill>
            <a:srgbClr val="000078"/>
          </a:solidFill>
          <a:extLst/>
        </p:spPr>
        <p:txBody>
          <a:bodyPr vert="vert" wrap="square" rIns="135000" rtlCol="0" anchor="ctr" anchorCtr="0">
            <a:noAutofit/>
          </a:bodyPr>
          <a:lstStyle/>
          <a:p>
            <a:pPr algn="ctr" defTabSz="685800">
              <a:buClrTx/>
            </a:pPr>
            <a:r>
              <a:rPr lang="ru-RU" sz="11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БАЗОВАЯ</a:t>
            </a:r>
          </a:p>
          <a:p>
            <a:pPr algn="ctr" defTabSz="685800">
              <a:buClrTx/>
            </a:pPr>
            <a:r>
              <a:rPr lang="ru-RU" sz="11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ПРОГРАММА</a:t>
            </a:r>
          </a:p>
          <a:p>
            <a:pPr algn="ctr" defTabSz="685800">
              <a:buClrTx/>
            </a:pPr>
            <a:endParaRPr lang="ru-RU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  <a:p>
            <a:pPr algn="ctr" defTabSz="685800">
              <a:buClrTx/>
            </a:pPr>
            <a:endParaRPr lang="en-US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36" name="Freeform 266"/>
          <p:cNvSpPr>
            <a:spLocks/>
          </p:cNvSpPr>
          <p:nvPr/>
        </p:nvSpPr>
        <p:spPr bwMode="auto">
          <a:xfrm>
            <a:off x="4897067" y="2960877"/>
            <a:ext cx="360267" cy="360045"/>
          </a:xfrm>
          <a:custGeom>
            <a:avLst/>
            <a:gdLst>
              <a:gd name="T0" fmla="*/ 61 w 61"/>
              <a:gd name="T1" fmla="*/ 19 h 61"/>
              <a:gd name="T2" fmla="*/ 42 w 61"/>
              <a:gd name="T3" fmla="*/ 19 h 61"/>
              <a:gd name="T4" fmla="*/ 42 w 61"/>
              <a:gd name="T5" fmla="*/ 0 h 61"/>
              <a:gd name="T6" fmla="*/ 19 w 61"/>
              <a:gd name="T7" fmla="*/ 0 h 61"/>
              <a:gd name="T8" fmla="*/ 19 w 61"/>
              <a:gd name="T9" fmla="*/ 19 h 61"/>
              <a:gd name="T10" fmla="*/ 0 w 61"/>
              <a:gd name="T11" fmla="*/ 19 h 61"/>
              <a:gd name="T12" fmla="*/ 0 w 61"/>
              <a:gd name="T13" fmla="*/ 42 h 61"/>
              <a:gd name="T14" fmla="*/ 19 w 61"/>
              <a:gd name="T15" fmla="*/ 42 h 61"/>
              <a:gd name="T16" fmla="*/ 19 w 61"/>
              <a:gd name="T17" fmla="*/ 61 h 61"/>
              <a:gd name="T18" fmla="*/ 42 w 61"/>
              <a:gd name="T19" fmla="*/ 61 h 61"/>
              <a:gd name="T20" fmla="*/ 42 w 61"/>
              <a:gd name="T21" fmla="*/ 42 h 61"/>
              <a:gd name="T22" fmla="*/ 61 w 61"/>
              <a:gd name="T23" fmla="*/ 42 h 61"/>
              <a:gd name="T24" fmla="*/ 61 w 61"/>
              <a:gd name="T25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61">
                <a:moveTo>
                  <a:pt x="61" y="19"/>
                </a:moveTo>
                <a:lnTo>
                  <a:pt x="42" y="19"/>
                </a:lnTo>
                <a:lnTo>
                  <a:pt x="42" y="0"/>
                </a:lnTo>
                <a:lnTo>
                  <a:pt x="19" y="0"/>
                </a:lnTo>
                <a:lnTo>
                  <a:pt x="19" y="19"/>
                </a:lnTo>
                <a:lnTo>
                  <a:pt x="0" y="19"/>
                </a:lnTo>
                <a:lnTo>
                  <a:pt x="0" y="42"/>
                </a:lnTo>
                <a:lnTo>
                  <a:pt x="19" y="42"/>
                </a:lnTo>
                <a:lnTo>
                  <a:pt x="19" y="61"/>
                </a:lnTo>
                <a:lnTo>
                  <a:pt x="42" y="61"/>
                </a:lnTo>
                <a:lnTo>
                  <a:pt x="42" y="42"/>
                </a:lnTo>
                <a:lnTo>
                  <a:pt x="61" y="42"/>
                </a:lnTo>
                <a:lnTo>
                  <a:pt x="6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buClrTx/>
            </a:pPr>
            <a:endParaRPr lang="ru-RU" sz="1350" kern="1200" dirty="0">
              <a:solidFill>
                <a:srgbClr val="0099FF"/>
              </a:solidFill>
              <a:latin typeface="Calibri Light"/>
              <a:ea typeface="+mn-ea"/>
              <a:cs typeface="+mn-cs"/>
            </a:endParaRPr>
          </a:p>
        </p:txBody>
      </p:sp>
      <p:sp>
        <p:nvSpPr>
          <p:cNvPr id="37" name="Ромб 36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9321" y="1211267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3772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 hidden="1">
            <a:extLst>
              <a:ext uri="{FF2B5EF4-FFF2-40B4-BE49-F238E27FC236}">
                <a16:creationId xmlns:a16="http://schemas.microsoft.com/office/drawing/2014/main" id="{00E293BF-549B-485D-9D6B-4891FBAD4F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3844"/>
            <a:ext cx="7886700" cy="99417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Слайд 5 сбалансированной системы показателей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234533" y="238609"/>
            <a:ext cx="8830886" cy="369332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ru-RU" sz="1800" b="1" kern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ЗАБОЛЕВАНИЯ, ВПЕРВЫЕ ПОТРЕБОВАВШИЕ ОПЕРАТИВНОГО ЛЕЧЕНИЯ</a:t>
            </a:r>
          </a:p>
        </p:txBody>
      </p:sp>
      <p:sp>
        <p:nvSpPr>
          <p:cNvPr id="24" name="TextBox 2"/>
          <p:cNvSpPr txBox="1"/>
          <p:nvPr/>
        </p:nvSpPr>
        <p:spPr>
          <a:xfrm>
            <a:off x="799577" y="4440549"/>
            <a:ext cx="35851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ru-RU" dirty="0"/>
              <a:t>Заболевания и состояния, требующие </a:t>
            </a:r>
            <a:r>
              <a:rPr lang="ru-RU" dirty="0" smtClean="0"/>
              <a:t>проведения</a:t>
            </a:r>
            <a:endParaRPr lang="ru-RU" dirty="0"/>
          </a:p>
        </p:txBody>
      </p:sp>
      <p:sp>
        <p:nvSpPr>
          <p:cNvPr id="25" name="TextBox 12"/>
          <p:cNvSpPr txBox="1"/>
          <p:nvPr/>
        </p:nvSpPr>
        <p:spPr>
          <a:xfrm>
            <a:off x="788816" y="1189898"/>
            <a:ext cx="32819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 err="1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Кардио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 </a:t>
            </a:r>
            <a:r>
              <a:rPr lang="en-US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-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 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и ангиохирургические операции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075033" y="2842590"/>
            <a:ext cx="299038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Реконструктивные операции</a:t>
            </a:r>
          </a:p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(гинекология, урология,</a:t>
            </a:r>
            <a:r>
              <a:rPr lang="en-US" sz="1650" kern="1200" dirty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ЖКТ)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988048" y="1508194"/>
            <a:ext cx="32619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П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ластические операции после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онкологи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ч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еских 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  <a:cs typeface="+mn-cs"/>
              </a:rPr>
              <a:t>заболеваний</a:t>
            </a:r>
          </a:p>
        </p:txBody>
      </p:sp>
      <p:sp>
        <p:nvSpPr>
          <p:cNvPr id="32" name="TextBox 23"/>
          <p:cNvSpPr txBox="1"/>
          <p:nvPr/>
        </p:nvSpPr>
        <p:spPr>
          <a:xfrm>
            <a:off x="6028340" y="3789222"/>
            <a:ext cx="275140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cs typeface="+mn-cs"/>
              </a:rPr>
              <a:t>Грыжа позвоночника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  <a:cs typeface="+mn-cs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6028340" y="4135471"/>
            <a:ext cx="29235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</a:rPr>
              <a:t>Миопия высокой степени </a:t>
            </a: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&gt;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</a:rPr>
              <a:t>6,0; астигматизм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5943892" y="1189898"/>
            <a:ext cx="312152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defTabSz="685800">
              <a:buClrTx/>
            </a:pPr>
            <a:r>
              <a:rPr lang="ru-RU" sz="1650" kern="1200" dirty="0">
                <a:solidFill>
                  <a:schemeClr val="bg2">
                    <a:lumMod val="50000"/>
                  </a:schemeClr>
                </a:solidFill>
              </a:rPr>
              <a:t>Заболевания органов 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</a:rPr>
              <a:t>слуха 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Ромб 19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46173" y="1211267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7" name="Ромб 36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68801" y="1622967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9" name="Ромб 38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68357" y="3737885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40" name="Ромб 39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86466" y="4173179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1" name="Ромб 50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9321" y="1211267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 rot="16200000">
            <a:off x="3279803" y="2368297"/>
            <a:ext cx="3644284" cy="1088457"/>
          </a:xfrm>
          <a:prstGeom prst="rect">
            <a:avLst/>
          </a:prstGeom>
          <a:solidFill>
            <a:srgbClr val="000078"/>
          </a:solidFill>
          <a:extLst/>
        </p:spPr>
        <p:txBody>
          <a:bodyPr vert="vert" wrap="square" rIns="135000" rtlCol="0" anchor="ctr" anchorCtr="0">
            <a:noAutofit/>
          </a:bodyPr>
          <a:lstStyle/>
          <a:p>
            <a:pPr algn="ctr" defTabSz="685800">
              <a:buClrTx/>
            </a:pPr>
            <a:endParaRPr lang="ru-RU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  <a:p>
            <a:pPr algn="ctr" defTabSz="685800">
              <a:buClrTx/>
            </a:pPr>
            <a:endParaRPr lang="ru-RU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  <a:p>
            <a:pPr algn="ctr" defTabSz="685800">
              <a:buClrTx/>
            </a:pPr>
            <a:r>
              <a:rPr lang="ru-RU" sz="12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БАЗОВАЯ</a:t>
            </a:r>
          </a:p>
          <a:p>
            <a:pPr algn="ctr" defTabSz="685800">
              <a:buClrTx/>
            </a:pPr>
            <a:r>
              <a:rPr lang="ru-RU" sz="12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ПРОГРАММА</a:t>
            </a:r>
          </a:p>
          <a:p>
            <a:pPr algn="ctr" defTabSz="685800">
              <a:buClrTx/>
            </a:pPr>
            <a:endParaRPr lang="ru-RU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  <a:p>
            <a:pPr algn="ctr" defTabSz="685800">
              <a:buClrTx/>
            </a:pPr>
            <a:endParaRPr lang="en-US" sz="12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48" name="Freeform 266"/>
          <p:cNvSpPr>
            <a:spLocks/>
          </p:cNvSpPr>
          <p:nvPr/>
        </p:nvSpPr>
        <p:spPr bwMode="auto">
          <a:xfrm>
            <a:off x="4902944" y="3239804"/>
            <a:ext cx="360267" cy="360045"/>
          </a:xfrm>
          <a:custGeom>
            <a:avLst/>
            <a:gdLst>
              <a:gd name="T0" fmla="*/ 61 w 61"/>
              <a:gd name="T1" fmla="*/ 19 h 61"/>
              <a:gd name="T2" fmla="*/ 42 w 61"/>
              <a:gd name="T3" fmla="*/ 19 h 61"/>
              <a:gd name="T4" fmla="*/ 42 w 61"/>
              <a:gd name="T5" fmla="*/ 0 h 61"/>
              <a:gd name="T6" fmla="*/ 19 w 61"/>
              <a:gd name="T7" fmla="*/ 0 h 61"/>
              <a:gd name="T8" fmla="*/ 19 w 61"/>
              <a:gd name="T9" fmla="*/ 19 h 61"/>
              <a:gd name="T10" fmla="*/ 0 w 61"/>
              <a:gd name="T11" fmla="*/ 19 h 61"/>
              <a:gd name="T12" fmla="*/ 0 w 61"/>
              <a:gd name="T13" fmla="*/ 42 h 61"/>
              <a:gd name="T14" fmla="*/ 19 w 61"/>
              <a:gd name="T15" fmla="*/ 42 h 61"/>
              <a:gd name="T16" fmla="*/ 19 w 61"/>
              <a:gd name="T17" fmla="*/ 61 h 61"/>
              <a:gd name="T18" fmla="*/ 42 w 61"/>
              <a:gd name="T19" fmla="*/ 61 h 61"/>
              <a:gd name="T20" fmla="*/ 42 w 61"/>
              <a:gd name="T21" fmla="*/ 42 h 61"/>
              <a:gd name="T22" fmla="*/ 61 w 61"/>
              <a:gd name="T23" fmla="*/ 42 h 61"/>
              <a:gd name="T24" fmla="*/ 61 w 61"/>
              <a:gd name="T25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61">
                <a:moveTo>
                  <a:pt x="61" y="19"/>
                </a:moveTo>
                <a:lnTo>
                  <a:pt x="42" y="19"/>
                </a:lnTo>
                <a:lnTo>
                  <a:pt x="42" y="0"/>
                </a:lnTo>
                <a:lnTo>
                  <a:pt x="19" y="0"/>
                </a:lnTo>
                <a:lnTo>
                  <a:pt x="19" y="19"/>
                </a:lnTo>
                <a:lnTo>
                  <a:pt x="0" y="19"/>
                </a:lnTo>
                <a:lnTo>
                  <a:pt x="0" y="42"/>
                </a:lnTo>
                <a:lnTo>
                  <a:pt x="19" y="42"/>
                </a:lnTo>
                <a:lnTo>
                  <a:pt x="19" y="61"/>
                </a:lnTo>
                <a:lnTo>
                  <a:pt x="42" y="61"/>
                </a:lnTo>
                <a:lnTo>
                  <a:pt x="42" y="42"/>
                </a:lnTo>
                <a:lnTo>
                  <a:pt x="61" y="42"/>
                </a:lnTo>
                <a:lnTo>
                  <a:pt x="6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buClrTx/>
            </a:pPr>
            <a:endParaRPr lang="ru-RU" sz="1350" kern="1200" dirty="0">
              <a:solidFill>
                <a:srgbClr val="0099FF"/>
              </a:solidFill>
              <a:latin typeface="Calibri Light"/>
              <a:ea typeface="+mn-ea"/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299125" y="647552"/>
            <a:ext cx="4085617" cy="442800"/>
          </a:xfrm>
          <a:prstGeom prst="rect">
            <a:avLst/>
          </a:prstGeom>
          <a:solidFill>
            <a:srgbClr val="000078"/>
          </a:solidFill>
          <a:extLst/>
        </p:spPr>
        <p:txBody>
          <a:bodyPr wrap="square" rIns="135000" rtlCol="0" anchor="ctr" anchorCtr="0">
            <a:noAutofit/>
          </a:bodyPr>
          <a:lstStyle/>
          <a:p>
            <a:pPr algn="ctr" defTabSz="685800">
              <a:buClrTx/>
            </a:pPr>
            <a:r>
              <a:rPr lang="ru-RU" sz="18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БАЗОВАЯ ПРОГРАММА</a:t>
            </a:r>
            <a:endParaRPr lang="en-US" sz="18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4557717" y="647552"/>
            <a:ext cx="4330644" cy="442834"/>
          </a:xfrm>
          <a:prstGeom prst="rect">
            <a:avLst/>
          </a:prstGeom>
          <a:solidFill>
            <a:schemeClr val="tx2">
              <a:lumMod val="75000"/>
            </a:schemeClr>
          </a:solidFill>
          <a:extLst/>
        </p:spPr>
        <p:txBody>
          <a:bodyPr wrap="square" lIns="108000" rtlCol="0" anchor="ctr" anchorCtr="0">
            <a:noAutofit/>
          </a:bodyPr>
          <a:lstStyle/>
          <a:p>
            <a:pPr algn="ctr" defTabSz="685800">
              <a:buClrTx/>
            </a:pPr>
            <a:r>
              <a:rPr lang="ru-RU" sz="1800" b="1" kern="12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РАСШИРЕННАЯ ПРОГРАММА</a:t>
            </a:r>
            <a:endParaRPr lang="en-US" sz="1800" b="1" kern="12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31196" y="1924550"/>
            <a:ext cx="329766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ru-RU" sz="1650" kern="1200" dirty="0" err="1" smtClean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Эндопротезирование</a:t>
            </a:r>
            <a:r>
              <a:rPr lang="ru-RU" sz="1650" kern="1200" dirty="0" smtClean="0">
                <a:solidFill>
                  <a:schemeClr val="bg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 суставов</a:t>
            </a:r>
            <a:endParaRPr lang="ru-RU" sz="1650" kern="1200" dirty="0">
              <a:solidFill>
                <a:schemeClr val="bg2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52" name="Ромб 51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9321" y="1926214"/>
            <a:ext cx="301582" cy="301582"/>
          </a:xfrm>
          <a:prstGeom prst="diamond">
            <a:avLst/>
          </a:prstGeom>
          <a:solidFill>
            <a:srgbClr val="00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3" name="Ромб 52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68357" y="2893718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3" name="Ромб 22">
            <a:extLst>
              <a:ext uri="{FF2B5EF4-FFF2-40B4-BE49-F238E27FC236}">
                <a16:creationId xmlns:a16="http://schemas.microsoft.com/office/drawing/2014/main" id="{93542F45-F86D-4BFB-AD3C-F3569FF97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68357" y="2165552"/>
            <a:ext cx="301582" cy="301582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ru-RU" sz="1350" kern="12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88048" y="2140876"/>
            <a:ext cx="307736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dirty="0" smtClean="0">
                <a:solidFill>
                  <a:schemeClr val="bg2">
                    <a:lumMod val="50000"/>
                  </a:schemeClr>
                </a:solidFill>
                <a:latin typeface="Roboto Condensed" panose="020B0604020202020204" charset="0"/>
                <a:cs typeface="Roboto Condensed" panose="020B0604020202020204" charset="0"/>
              </a:rPr>
              <a:t>Заболевания дыхательной системы</a:t>
            </a:r>
            <a:endParaRPr lang="ru-RU" sz="1650" dirty="0">
              <a:solidFill>
                <a:schemeClr val="bg2">
                  <a:lumMod val="50000"/>
                </a:schemeClr>
              </a:solidFill>
              <a:latin typeface="Roboto Condensed" panose="020B0604020202020204" charset="0"/>
              <a:cs typeface="Roboto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A5D2A43-E613-4861-B777-A0FBFF47453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8705850" y="0"/>
            <a:ext cx="438150" cy="438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050" dirty="0"/>
          </a:p>
        </p:txBody>
      </p:sp>
      <p:sp>
        <p:nvSpPr>
          <p:cNvPr id="5" name="Заголовок 4" hidden="1">
            <a:extLst>
              <a:ext uri="{FF2B5EF4-FFF2-40B4-BE49-F238E27FC236}">
                <a16:creationId xmlns:a16="http://schemas.microsoft.com/office/drawing/2014/main" id="{00E293BF-549B-485D-9D6B-4891FBAD4F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3844"/>
            <a:ext cx="7886700" cy="99417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Слайд 5 сбалансированной системы показателей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4824322" y="625768"/>
            <a:ext cx="1895440" cy="4323144"/>
            <a:chOff x="3801568" y="728361"/>
            <a:chExt cx="2527253" cy="5764192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87" t="1775" r="50032" b="17212"/>
            <a:stretch/>
          </p:blipFill>
          <p:spPr>
            <a:xfrm flipH="1">
              <a:off x="5081060" y="1144849"/>
              <a:ext cx="1247761" cy="524097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01" r="31449" b="15949"/>
            <a:stretch/>
          </p:blipFill>
          <p:spPr>
            <a:xfrm flipH="1">
              <a:off x="3801568" y="728361"/>
              <a:ext cx="1279492" cy="5764192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31" name="Прямая соединительная линия 30"/>
          <p:cNvCxnSpPr/>
          <p:nvPr/>
        </p:nvCxnSpPr>
        <p:spPr>
          <a:xfrm>
            <a:off x="4448989" y="944201"/>
            <a:ext cx="1206251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Группа 31"/>
          <p:cNvGrpSpPr/>
          <p:nvPr/>
        </p:nvGrpSpPr>
        <p:grpSpPr>
          <a:xfrm>
            <a:off x="5961276" y="1864044"/>
            <a:ext cx="2124539" cy="306972"/>
            <a:chOff x="5317507" y="2379396"/>
            <a:chExt cx="2832718" cy="409296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5317507" y="2379397"/>
              <a:ext cx="1068003" cy="409295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round/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6383048" y="2379396"/>
              <a:ext cx="1767177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5933474" y="2402972"/>
            <a:ext cx="1836770" cy="292624"/>
            <a:chOff x="5280437" y="3097966"/>
            <a:chExt cx="4530313" cy="390165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5280437" y="3097966"/>
              <a:ext cx="1037289" cy="390165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6317723" y="3097966"/>
              <a:ext cx="3493027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bevel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6047774" y="3653596"/>
            <a:ext cx="2829596" cy="188862"/>
            <a:chOff x="5432837" y="4167820"/>
            <a:chExt cx="4700820" cy="849461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5432837" y="4167820"/>
              <a:ext cx="1037288" cy="849461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6470122" y="4167820"/>
              <a:ext cx="3663535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>
            <a:off x="5894506" y="779664"/>
            <a:ext cx="2641961" cy="447649"/>
            <a:chOff x="5228480" y="933556"/>
            <a:chExt cx="3522615" cy="596865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5228480" y="933556"/>
              <a:ext cx="1162291" cy="596865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6382866" y="936145"/>
              <a:ext cx="2368229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6697571" y="2164060"/>
            <a:ext cx="13986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ОНКОЛОГИЯ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23954" y="507190"/>
            <a:ext cx="21411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ОФТАЛЬМОЛОГИЯ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58031" y="3370773"/>
            <a:ext cx="28514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ОРТОПЕДИЯ, ТРАВМАТОЛОГИЯ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775891" y="1613184"/>
            <a:ext cx="12738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КАРДИОЛОГИЯ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910371" y="732831"/>
            <a:ext cx="1928385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6 046 000 руб.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743262" y="1838279"/>
            <a:ext cx="1962587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1 420 000 руб</a:t>
            </a:r>
            <a:r>
              <a:rPr lang="ru-RU" sz="1500" b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562261" y="2410712"/>
            <a:ext cx="1533999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2 250 000 руб</a:t>
            </a:r>
            <a:r>
              <a:rPr lang="ru-RU" sz="1500" b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00753" y="3875637"/>
            <a:ext cx="1932200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5 397 500 руб</a:t>
            </a:r>
            <a:r>
              <a:rPr lang="ru-RU" sz="1500" b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3589440" y="2547363"/>
            <a:ext cx="2017165" cy="207726"/>
            <a:chOff x="1275407" y="3428958"/>
            <a:chExt cx="3569205" cy="138498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flipH="1" flipV="1">
              <a:off x="3882658" y="3428958"/>
              <a:ext cx="961954" cy="138498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275407" y="3429392"/>
              <a:ext cx="2607251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3466561" y="2298827"/>
            <a:ext cx="144862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ГИНЕКОЛОГИЯ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589441" y="2567756"/>
            <a:ext cx="1557317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515 000 руб.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696304" y="3726191"/>
            <a:ext cx="1396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ПРОКТОЛОГИЯ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696304" y="3936900"/>
            <a:ext cx="1475909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100 000 руб.</a:t>
            </a:r>
          </a:p>
        </p:txBody>
      </p:sp>
      <p:grpSp>
        <p:nvGrpSpPr>
          <p:cNvPr id="61" name="Группа 60"/>
          <p:cNvGrpSpPr/>
          <p:nvPr/>
        </p:nvGrpSpPr>
        <p:grpSpPr>
          <a:xfrm>
            <a:off x="3847968" y="2996494"/>
            <a:ext cx="1889258" cy="962047"/>
            <a:chOff x="2499762" y="3889329"/>
            <a:chExt cx="2519011" cy="1282729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4028975" y="3889329"/>
              <a:ext cx="989798" cy="1282729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499762" y="5168044"/>
              <a:ext cx="1529213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Группа 63"/>
          <p:cNvGrpSpPr/>
          <p:nvPr/>
        </p:nvGrpSpPr>
        <p:grpSpPr>
          <a:xfrm>
            <a:off x="3807511" y="1171557"/>
            <a:ext cx="1976430" cy="303713"/>
            <a:chOff x="1041589" y="2014017"/>
            <a:chExt cx="3803023" cy="874942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 flipH="1" flipV="1">
              <a:off x="3854814" y="2014017"/>
              <a:ext cx="989798" cy="874942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1041589" y="2016756"/>
              <a:ext cx="2813225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3478580" y="912353"/>
            <a:ext cx="21174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ЛОР-операции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889197" y="1105408"/>
            <a:ext cx="1977310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1 118 000 руб.</a:t>
            </a:r>
          </a:p>
        </p:txBody>
      </p:sp>
      <p:grpSp>
        <p:nvGrpSpPr>
          <p:cNvPr id="69" name="Группа 68"/>
          <p:cNvGrpSpPr/>
          <p:nvPr/>
        </p:nvGrpSpPr>
        <p:grpSpPr>
          <a:xfrm>
            <a:off x="3847967" y="2788768"/>
            <a:ext cx="1913895" cy="476784"/>
            <a:chOff x="2499762" y="3612361"/>
            <a:chExt cx="2551860" cy="635712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 flipH="1">
              <a:off x="4061824" y="3612361"/>
              <a:ext cx="989798" cy="635712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2499762" y="4246086"/>
              <a:ext cx="1562062" cy="1987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3670632" y="3053287"/>
            <a:ext cx="1257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УРОЛОГИЯ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804307" y="3250172"/>
            <a:ext cx="1465236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200 000 руб.</a:t>
            </a:r>
          </a:p>
        </p:txBody>
      </p:sp>
      <p:grpSp>
        <p:nvGrpSpPr>
          <p:cNvPr id="74" name="Группа 73"/>
          <p:cNvGrpSpPr/>
          <p:nvPr/>
        </p:nvGrpSpPr>
        <p:grpSpPr>
          <a:xfrm>
            <a:off x="5813364" y="1320428"/>
            <a:ext cx="2343412" cy="500782"/>
            <a:chOff x="5120291" y="1654574"/>
            <a:chExt cx="3124549" cy="667709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5120291" y="1654574"/>
              <a:ext cx="1171199" cy="667709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round/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>
              <a:off x="6288790" y="1654574"/>
              <a:ext cx="1956050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6849920" y="1075457"/>
            <a:ext cx="9908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ХИРУРГИЯ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68172" y="1273563"/>
            <a:ext cx="1937677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1 242 500 руб</a:t>
            </a:r>
            <a:r>
              <a:rPr lang="ru-RU" sz="1500" b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</a:p>
        </p:txBody>
      </p:sp>
      <p:grpSp>
        <p:nvGrpSpPr>
          <p:cNvPr id="85" name="Группа 84"/>
          <p:cNvGrpSpPr/>
          <p:nvPr/>
        </p:nvGrpSpPr>
        <p:grpSpPr>
          <a:xfrm>
            <a:off x="3547500" y="1633021"/>
            <a:ext cx="2212942" cy="645029"/>
            <a:chOff x="1275407" y="2396830"/>
            <a:chExt cx="3569205" cy="711204"/>
          </a:xfrm>
        </p:grpSpPr>
        <p:cxnSp>
          <p:nvCxnSpPr>
            <p:cNvPr id="86" name="Прямая соединительная линия 85"/>
            <p:cNvCxnSpPr/>
            <p:nvPr/>
          </p:nvCxnSpPr>
          <p:spPr>
            <a:xfrm flipH="1" flipV="1">
              <a:off x="3854814" y="2396830"/>
              <a:ext cx="989798" cy="711204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1275407" y="2399056"/>
              <a:ext cx="2579407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/>
          <p:cNvSpPr txBox="1"/>
          <p:nvPr/>
        </p:nvSpPr>
        <p:spPr>
          <a:xfrm>
            <a:off x="3485631" y="1399486"/>
            <a:ext cx="17916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НЕЙРОХИРУРГИЯ</a:t>
            </a:r>
            <a:endParaRPr lang="ru-RU" sz="1050" dirty="0">
              <a:solidFill>
                <a:schemeClr val="tx2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85631" y="1642560"/>
            <a:ext cx="1752353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1 754 000 руб.</a:t>
            </a:r>
          </a:p>
        </p:txBody>
      </p:sp>
      <p:grpSp>
        <p:nvGrpSpPr>
          <p:cNvPr id="90" name="Группа 89"/>
          <p:cNvGrpSpPr/>
          <p:nvPr/>
        </p:nvGrpSpPr>
        <p:grpSpPr>
          <a:xfrm>
            <a:off x="6025696" y="3075581"/>
            <a:ext cx="2829596" cy="188862"/>
            <a:chOff x="5432837" y="4167820"/>
            <a:chExt cx="4700820" cy="849461"/>
          </a:xfrm>
        </p:grpSpPr>
        <p:cxnSp>
          <p:nvCxnSpPr>
            <p:cNvPr id="91" name="Прямая соединительная линия 90"/>
            <p:cNvCxnSpPr/>
            <p:nvPr/>
          </p:nvCxnSpPr>
          <p:spPr>
            <a:xfrm flipV="1">
              <a:off x="5432837" y="4167820"/>
              <a:ext cx="1037288" cy="849461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>
              <a:off x="6470122" y="4167820"/>
              <a:ext cx="3663535" cy="0"/>
            </a:xfrm>
            <a:prstGeom prst="line">
              <a:avLst/>
            </a:pr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/>
          <p:cNvSpPr txBox="1"/>
          <p:nvPr/>
        </p:nvSpPr>
        <p:spPr>
          <a:xfrm>
            <a:off x="6800752" y="2786918"/>
            <a:ext cx="21643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БОЛЕЗНИ СОСУДОВ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685490" y="3156250"/>
            <a:ext cx="1705026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/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715 000 руб.</a:t>
            </a:r>
          </a:p>
        </p:txBody>
      </p:sp>
      <p:graphicFrame>
        <p:nvGraphicFramePr>
          <p:cNvPr id="95" name="Диаграмма 94"/>
          <p:cNvGraphicFramePr>
            <a:graphicFrameLocks/>
          </p:cNvGraphicFramePr>
          <p:nvPr>
            <p:extLst/>
          </p:nvPr>
        </p:nvGraphicFramePr>
        <p:xfrm>
          <a:off x="386434" y="762004"/>
          <a:ext cx="2894281" cy="2269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0" name="TextBox 99"/>
          <p:cNvSpPr txBox="1"/>
          <p:nvPr/>
        </p:nvSpPr>
        <p:spPr>
          <a:xfrm>
            <a:off x="161353" y="2010220"/>
            <a:ext cx="3347096" cy="715581"/>
          </a:xfrm>
          <a:prstGeom prst="rect">
            <a:avLst/>
          </a:prstGeom>
          <a:solidFill>
            <a:srgbClr val="E7F5FF"/>
          </a:solidFill>
        </p:spPr>
        <p:txBody>
          <a:bodyPr wrap="square" lIns="391500" rtlCol="0">
            <a:spAutoFit/>
          </a:bodyPr>
          <a:lstStyle/>
          <a:p>
            <a:r>
              <a:rPr lang="en-US" sz="1050" b="1" dirty="0" err="1">
                <a:solidFill>
                  <a:schemeClr val="accent1"/>
                </a:solidFill>
              </a:rPr>
              <a:t>Национальный</a:t>
            </a:r>
            <a:r>
              <a:rPr lang="en-US" sz="1050" b="1" dirty="0">
                <a:solidFill>
                  <a:schemeClr val="accent1"/>
                </a:solidFill>
              </a:rPr>
              <a:t> </a:t>
            </a:r>
            <a:r>
              <a:rPr lang="en-US" sz="1050" b="1" dirty="0" err="1">
                <a:solidFill>
                  <a:schemeClr val="accent1"/>
                </a:solidFill>
              </a:rPr>
              <a:t>медицинский</a:t>
            </a:r>
            <a:r>
              <a:rPr lang="en-US" sz="1050" b="1" dirty="0">
                <a:solidFill>
                  <a:schemeClr val="accent1"/>
                </a:solidFill>
              </a:rPr>
              <a:t> </a:t>
            </a:r>
            <a:r>
              <a:rPr lang="en-US" sz="1050" b="1" dirty="0" err="1">
                <a:solidFill>
                  <a:schemeClr val="accent1"/>
                </a:solidFill>
              </a:rPr>
              <a:t>исследовательский</a:t>
            </a:r>
            <a:r>
              <a:rPr lang="en-US" sz="1050" b="1" dirty="0">
                <a:solidFill>
                  <a:schemeClr val="accent1"/>
                </a:solidFill>
              </a:rPr>
              <a:t> </a:t>
            </a:r>
            <a:r>
              <a:rPr lang="en-US" sz="1050" b="1" dirty="0" err="1">
                <a:solidFill>
                  <a:schemeClr val="accent1"/>
                </a:solidFill>
              </a:rPr>
              <a:t>центр</a:t>
            </a:r>
            <a:r>
              <a:rPr lang="en-US" sz="1050" b="1" dirty="0">
                <a:solidFill>
                  <a:schemeClr val="accent1"/>
                </a:solidFill>
              </a:rPr>
              <a:t> </a:t>
            </a:r>
            <a:r>
              <a:rPr lang="en-US" sz="1050" b="1" dirty="0" err="1">
                <a:solidFill>
                  <a:schemeClr val="accent1"/>
                </a:solidFill>
              </a:rPr>
              <a:t>онкологии</a:t>
            </a:r>
            <a:r>
              <a:rPr lang="en-US" sz="1050" b="1" dirty="0">
                <a:solidFill>
                  <a:schemeClr val="accent1"/>
                </a:solidFill>
              </a:rPr>
              <a:t> </a:t>
            </a:r>
            <a:r>
              <a:rPr lang="en-US" sz="1050" b="1" dirty="0" err="1">
                <a:solidFill>
                  <a:schemeClr val="accent1"/>
                </a:solidFill>
              </a:rPr>
              <a:t>им</a:t>
            </a:r>
            <a:r>
              <a:rPr lang="en-US" sz="1050" b="1" dirty="0">
                <a:solidFill>
                  <a:schemeClr val="accent1"/>
                </a:solidFill>
              </a:rPr>
              <a:t>. Н.Н. Петрова</a:t>
            </a:r>
            <a:r>
              <a:rPr lang="ru-RU" sz="1050" b="1" dirty="0">
                <a:solidFill>
                  <a:schemeClr val="accent1"/>
                </a:solidFill>
              </a:rPr>
              <a:t> (г. Санкт-Петербург):</a:t>
            </a:r>
          </a:p>
          <a:p>
            <a:r>
              <a:rPr lang="ru-RU" sz="900" dirty="0">
                <a:latin typeface="+mj-lt"/>
              </a:rPr>
              <a:t>лечение злокачественной опухоли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29815" y="2982041"/>
            <a:ext cx="3410659" cy="854080"/>
          </a:xfrm>
          <a:prstGeom prst="rect">
            <a:avLst/>
          </a:prstGeom>
          <a:solidFill>
            <a:srgbClr val="E7F5FF"/>
          </a:solidFill>
        </p:spPr>
        <p:txBody>
          <a:bodyPr wrap="square" lIns="391500" rtlCol="0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</a:rPr>
              <a:t>Федеральный центр травматологии, ортопедии и эндопротезирования (г. Барнаул): </a:t>
            </a:r>
          </a:p>
          <a:p>
            <a:r>
              <a:rPr lang="ru-RU" sz="900" dirty="0">
                <a:latin typeface="+mj-lt"/>
              </a:rPr>
              <a:t>операции по протезированию коленных и тазобедренных суставов</a:t>
            </a:r>
          </a:p>
        </p:txBody>
      </p:sp>
      <p:grpSp>
        <p:nvGrpSpPr>
          <p:cNvPr id="107" name="Группа 106"/>
          <p:cNvGrpSpPr/>
          <p:nvPr/>
        </p:nvGrpSpPr>
        <p:grpSpPr>
          <a:xfrm>
            <a:off x="113750" y="3053287"/>
            <a:ext cx="324400" cy="261011"/>
            <a:chOff x="4234277" y="2157833"/>
            <a:chExt cx="276225" cy="222250"/>
          </a:xfrm>
        </p:grpSpPr>
        <p:sp>
          <p:nvSpPr>
            <p:cNvPr id="108" name="Freeform 204"/>
            <p:cNvSpPr>
              <a:spLocks/>
            </p:cNvSpPr>
            <p:nvPr/>
          </p:nvSpPr>
          <p:spPr bwMode="auto">
            <a:xfrm>
              <a:off x="4386677" y="2345158"/>
              <a:ext cx="63500" cy="33337"/>
            </a:xfrm>
            <a:custGeom>
              <a:avLst/>
              <a:gdLst>
                <a:gd name="T0" fmla="*/ 28 w 29"/>
                <a:gd name="T1" fmla="*/ 1 h 15"/>
                <a:gd name="T2" fmla="*/ 29 w 29"/>
                <a:gd name="T3" fmla="*/ 1 h 15"/>
                <a:gd name="T4" fmla="*/ 8 w 29"/>
                <a:gd name="T5" fmla="*/ 9 h 15"/>
                <a:gd name="T6" fmla="*/ 0 w 29"/>
                <a:gd name="T7" fmla="*/ 1 h 15"/>
                <a:gd name="T8" fmla="*/ 0 w 29"/>
                <a:gd name="T9" fmla="*/ 1 h 15"/>
                <a:gd name="T10" fmla="*/ 3 w 29"/>
                <a:gd name="T11" fmla="*/ 1 h 15"/>
                <a:gd name="T12" fmla="*/ 5 w 29"/>
                <a:gd name="T13" fmla="*/ 3 h 15"/>
                <a:gd name="T14" fmla="*/ 13 w 29"/>
                <a:gd name="T15" fmla="*/ 9 h 15"/>
                <a:gd name="T16" fmla="*/ 24 w 29"/>
                <a:gd name="T17" fmla="*/ 0 h 15"/>
                <a:gd name="T18" fmla="*/ 28 w 29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5">
                  <a:moveTo>
                    <a:pt x="28" y="1"/>
                  </a:moveTo>
                  <a:cubicBezTo>
                    <a:pt x="28" y="2"/>
                    <a:pt x="29" y="1"/>
                    <a:pt x="29" y="1"/>
                  </a:cubicBezTo>
                  <a:cubicBezTo>
                    <a:pt x="27" y="12"/>
                    <a:pt x="16" y="15"/>
                    <a:pt x="8" y="9"/>
                  </a:cubicBezTo>
                  <a:cubicBezTo>
                    <a:pt x="5" y="7"/>
                    <a:pt x="2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1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7" y="6"/>
                    <a:pt x="10" y="8"/>
                    <a:pt x="13" y="9"/>
                  </a:cubicBezTo>
                  <a:cubicBezTo>
                    <a:pt x="18" y="10"/>
                    <a:pt x="22" y="5"/>
                    <a:pt x="24" y="0"/>
                  </a:cubicBezTo>
                  <a:cubicBezTo>
                    <a:pt x="25" y="1"/>
                    <a:pt x="27" y="1"/>
                    <a:pt x="28" y="1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09" name="Freeform 205"/>
            <p:cNvSpPr>
              <a:spLocks/>
            </p:cNvSpPr>
            <p:nvPr/>
          </p:nvSpPr>
          <p:spPr bwMode="auto">
            <a:xfrm>
              <a:off x="4459702" y="2321345"/>
              <a:ext cx="28575" cy="39687"/>
            </a:xfrm>
            <a:custGeom>
              <a:avLst/>
              <a:gdLst>
                <a:gd name="T0" fmla="*/ 12 w 13"/>
                <a:gd name="T1" fmla="*/ 10 h 18"/>
                <a:gd name="T2" fmla="*/ 12 w 13"/>
                <a:gd name="T3" fmla="*/ 13 h 18"/>
                <a:gd name="T4" fmla="*/ 8 w 13"/>
                <a:gd name="T5" fmla="*/ 18 h 18"/>
                <a:gd name="T6" fmla="*/ 4 w 13"/>
                <a:gd name="T7" fmla="*/ 18 h 18"/>
                <a:gd name="T8" fmla="*/ 0 w 13"/>
                <a:gd name="T9" fmla="*/ 11 h 18"/>
                <a:gd name="T10" fmla="*/ 0 w 13"/>
                <a:gd name="T11" fmla="*/ 11 h 18"/>
                <a:gd name="T12" fmla="*/ 3 w 13"/>
                <a:gd name="T13" fmla="*/ 6 h 18"/>
                <a:gd name="T14" fmla="*/ 11 w 13"/>
                <a:gd name="T15" fmla="*/ 0 h 18"/>
                <a:gd name="T16" fmla="*/ 11 w 13"/>
                <a:gd name="T17" fmla="*/ 1 h 18"/>
                <a:gd name="T18" fmla="*/ 11 w 13"/>
                <a:gd name="T19" fmla="*/ 3 h 18"/>
                <a:gd name="T20" fmla="*/ 11 w 13"/>
                <a:gd name="T21" fmla="*/ 5 h 18"/>
                <a:gd name="T22" fmla="*/ 12 w 13"/>
                <a:gd name="T2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8">
                  <a:moveTo>
                    <a:pt x="12" y="10"/>
                  </a:moveTo>
                  <a:cubicBezTo>
                    <a:pt x="13" y="11"/>
                    <a:pt x="12" y="12"/>
                    <a:pt x="12" y="13"/>
                  </a:cubicBezTo>
                  <a:cubicBezTo>
                    <a:pt x="11" y="15"/>
                    <a:pt x="12" y="18"/>
                    <a:pt x="8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1" y="16"/>
                    <a:pt x="1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6" y="4"/>
                    <a:pt x="9" y="3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1" y="7"/>
                    <a:pt x="12" y="8"/>
                    <a:pt x="12" y="10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0" name="Freeform 206"/>
            <p:cNvSpPr>
              <a:spLocks/>
            </p:cNvSpPr>
            <p:nvPr/>
          </p:nvSpPr>
          <p:spPr bwMode="auto">
            <a:xfrm>
              <a:off x="4421602" y="2167358"/>
              <a:ext cx="84138" cy="125412"/>
            </a:xfrm>
            <a:custGeom>
              <a:avLst/>
              <a:gdLst>
                <a:gd name="T0" fmla="*/ 37 w 39"/>
                <a:gd name="T1" fmla="*/ 27 h 58"/>
                <a:gd name="T2" fmla="*/ 34 w 39"/>
                <a:gd name="T3" fmla="*/ 47 h 58"/>
                <a:gd name="T4" fmla="*/ 29 w 39"/>
                <a:gd name="T5" fmla="*/ 58 h 58"/>
                <a:gd name="T6" fmla="*/ 27 w 39"/>
                <a:gd name="T7" fmla="*/ 58 h 58"/>
                <a:gd name="T8" fmla="*/ 29 w 39"/>
                <a:gd name="T9" fmla="*/ 42 h 58"/>
                <a:gd name="T10" fmla="*/ 27 w 39"/>
                <a:gd name="T11" fmla="*/ 17 h 58"/>
                <a:gd name="T12" fmla="*/ 18 w 39"/>
                <a:gd name="T13" fmla="*/ 9 h 58"/>
                <a:gd name="T14" fmla="*/ 4 w 39"/>
                <a:gd name="T15" fmla="*/ 15 h 58"/>
                <a:gd name="T16" fmla="*/ 0 w 39"/>
                <a:gd name="T17" fmla="*/ 14 h 58"/>
                <a:gd name="T18" fmla="*/ 14 w 39"/>
                <a:gd name="T19" fmla="*/ 4 h 58"/>
                <a:gd name="T20" fmla="*/ 37 w 39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58">
                  <a:moveTo>
                    <a:pt x="37" y="27"/>
                  </a:moveTo>
                  <a:cubicBezTo>
                    <a:pt x="39" y="35"/>
                    <a:pt x="37" y="39"/>
                    <a:pt x="34" y="47"/>
                  </a:cubicBezTo>
                  <a:cubicBezTo>
                    <a:pt x="32" y="50"/>
                    <a:pt x="30" y="54"/>
                    <a:pt x="29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3"/>
                    <a:pt x="29" y="48"/>
                    <a:pt x="29" y="42"/>
                  </a:cubicBezTo>
                  <a:cubicBezTo>
                    <a:pt x="29" y="34"/>
                    <a:pt x="30" y="25"/>
                    <a:pt x="27" y="17"/>
                  </a:cubicBezTo>
                  <a:cubicBezTo>
                    <a:pt x="26" y="13"/>
                    <a:pt x="22" y="10"/>
                    <a:pt x="18" y="9"/>
                  </a:cubicBezTo>
                  <a:cubicBezTo>
                    <a:pt x="12" y="8"/>
                    <a:pt x="8" y="12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9"/>
                    <a:pt x="8" y="5"/>
                    <a:pt x="14" y="4"/>
                  </a:cubicBezTo>
                  <a:cubicBezTo>
                    <a:pt x="28" y="0"/>
                    <a:pt x="34" y="17"/>
                    <a:pt x="37" y="27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1" name="Freeform 226"/>
            <p:cNvSpPr>
              <a:spLocks noEditPoints="1"/>
            </p:cNvSpPr>
            <p:nvPr/>
          </p:nvSpPr>
          <p:spPr bwMode="auto">
            <a:xfrm>
              <a:off x="4234277" y="2157833"/>
              <a:ext cx="276225" cy="222250"/>
            </a:xfrm>
            <a:custGeom>
              <a:avLst/>
              <a:gdLst>
                <a:gd name="T0" fmla="*/ 116 w 127"/>
                <a:gd name="T1" fmla="*/ 76 h 102"/>
                <a:gd name="T2" fmla="*/ 118 w 127"/>
                <a:gd name="T3" fmla="*/ 84 h 102"/>
                <a:gd name="T4" fmla="*/ 115 w 127"/>
                <a:gd name="T5" fmla="*/ 95 h 102"/>
                <a:gd name="T6" fmla="*/ 68 w 127"/>
                <a:gd name="T7" fmla="*/ 87 h 102"/>
                <a:gd name="T8" fmla="*/ 25 w 127"/>
                <a:gd name="T9" fmla="*/ 87 h 102"/>
                <a:gd name="T10" fmla="*/ 11 w 127"/>
                <a:gd name="T11" fmla="*/ 91 h 102"/>
                <a:gd name="T12" fmla="*/ 10 w 127"/>
                <a:gd name="T13" fmla="*/ 84 h 102"/>
                <a:gd name="T14" fmla="*/ 4 w 127"/>
                <a:gd name="T15" fmla="*/ 49 h 102"/>
                <a:gd name="T16" fmla="*/ 48 w 127"/>
                <a:gd name="T17" fmla="*/ 25 h 102"/>
                <a:gd name="T18" fmla="*/ 49 w 127"/>
                <a:gd name="T19" fmla="*/ 20 h 102"/>
                <a:gd name="T20" fmla="*/ 56 w 127"/>
                <a:gd name="T21" fmla="*/ 11 h 102"/>
                <a:gd name="T22" fmla="*/ 57 w 127"/>
                <a:gd name="T23" fmla="*/ 6 h 102"/>
                <a:gd name="T24" fmla="*/ 56 w 127"/>
                <a:gd name="T25" fmla="*/ 0 h 102"/>
                <a:gd name="T26" fmla="*/ 69 w 127"/>
                <a:gd name="T27" fmla="*/ 1 h 102"/>
                <a:gd name="T28" fmla="*/ 71 w 127"/>
                <a:gd name="T29" fmla="*/ 1 h 102"/>
                <a:gd name="T30" fmla="*/ 79 w 127"/>
                <a:gd name="T31" fmla="*/ 10 h 102"/>
                <a:gd name="T32" fmla="*/ 80 w 127"/>
                <a:gd name="T33" fmla="*/ 14 h 102"/>
                <a:gd name="T34" fmla="*/ 75 w 127"/>
                <a:gd name="T35" fmla="*/ 26 h 102"/>
                <a:gd name="T36" fmla="*/ 126 w 127"/>
                <a:gd name="T37" fmla="*/ 34 h 102"/>
                <a:gd name="T38" fmla="*/ 81 w 127"/>
                <a:gd name="T39" fmla="*/ 26 h 102"/>
                <a:gd name="T40" fmla="*/ 73 w 127"/>
                <a:gd name="T41" fmla="*/ 75 h 102"/>
                <a:gd name="T42" fmla="*/ 72 w 127"/>
                <a:gd name="T43" fmla="*/ 64 h 102"/>
                <a:gd name="T44" fmla="*/ 74 w 127"/>
                <a:gd name="T45" fmla="*/ 32 h 102"/>
                <a:gd name="T46" fmla="*/ 47 w 127"/>
                <a:gd name="T47" fmla="*/ 37 h 102"/>
                <a:gd name="T48" fmla="*/ 58 w 127"/>
                <a:gd name="T49" fmla="*/ 72 h 102"/>
                <a:gd name="T50" fmla="*/ 38 w 127"/>
                <a:gd name="T51" fmla="*/ 60 h 102"/>
                <a:gd name="T52" fmla="*/ 28 w 127"/>
                <a:gd name="T53" fmla="*/ 8 h 102"/>
                <a:gd name="T54" fmla="*/ 23 w 127"/>
                <a:gd name="T55" fmla="*/ 83 h 102"/>
                <a:gd name="T56" fmla="*/ 63 w 127"/>
                <a:gd name="T57" fmla="*/ 86 h 102"/>
                <a:gd name="T58" fmla="*/ 112 w 127"/>
                <a:gd name="T59" fmla="*/ 75 h 102"/>
                <a:gd name="T60" fmla="*/ 115 w 127"/>
                <a:gd name="T61" fmla="*/ 78 h 102"/>
                <a:gd name="T62" fmla="*/ 108 w 127"/>
                <a:gd name="T63" fmla="*/ 93 h 102"/>
                <a:gd name="T64" fmla="*/ 83 w 127"/>
                <a:gd name="T65" fmla="*/ 95 h 102"/>
                <a:gd name="T66" fmla="*/ 99 w 127"/>
                <a:gd name="T67" fmla="*/ 87 h 102"/>
                <a:gd name="T68" fmla="*/ 86 w 127"/>
                <a:gd name="T69" fmla="*/ 93 h 102"/>
                <a:gd name="T70" fmla="*/ 74 w 127"/>
                <a:gd name="T71" fmla="*/ 66 h 102"/>
                <a:gd name="T72" fmla="*/ 77 w 127"/>
                <a:gd name="T73" fmla="*/ 7 h 102"/>
                <a:gd name="T74" fmla="*/ 82 w 127"/>
                <a:gd name="T75" fmla="*/ 6 h 102"/>
                <a:gd name="T76" fmla="*/ 81 w 127"/>
                <a:gd name="T77" fmla="*/ 17 h 102"/>
                <a:gd name="T78" fmla="*/ 72 w 127"/>
                <a:gd name="T79" fmla="*/ 29 h 102"/>
                <a:gd name="T80" fmla="*/ 70 w 127"/>
                <a:gd name="T81" fmla="*/ 29 h 102"/>
                <a:gd name="T82" fmla="*/ 57 w 127"/>
                <a:gd name="T83" fmla="*/ 29 h 102"/>
                <a:gd name="T84" fmla="*/ 69 w 127"/>
                <a:gd name="T85" fmla="*/ 6 h 102"/>
                <a:gd name="T86" fmla="*/ 59 w 127"/>
                <a:gd name="T87" fmla="*/ 11 h 102"/>
                <a:gd name="T88" fmla="*/ 69 w 127"/>
                <a:gd name="T89" fmla="*/ 3 h 102"/>
                <a:gd name="T90" fmla="*/ 69 w 127"/>
                <a:gd name="T91" fmla="*/ 3 h 102"/>
                <a:gd name="T92" fmla="*/ 69 w 127"/>
                <a:gd name="T93" fmla="*/ 21 h 102"/>
                <a:gd name="T94" fmla="*/ 59 w 127"/>
                <a:gd name="T95" fmla="*/ 22 h 102"/>
                <a:gd name="T96" fmla="*/ 59 w 127"/>
                <a:gd name="T97" fmla="*/ 13 h 102"/>
                <a:gd name="T98" fmla="*/ 55 w 127"/>
                <a:gd name="T99" fmla="*/ 87 h 102"/>
                <a:gd name="T100" fmla="*/ 50 w 127"/>
                <a:gd name="T101" fmla="*/ 95 h 102"/>
                <a:gd name="T102" fmla="*/ 47 w 127"/>
                <a:gd name="T103" fmla="*/ 17 h 102"/>
                <a:gd name="T104" fmla="*/ 46 w 127"/>
                <a:gd name="T105" fmla="*/ 6 h 102"/>
                <a:gd name="T106" fmla="*/ 55 w 127"/>
                <a:gd name="T107" fmla="*/ 29 h 102"/>
                <a:gd name="T108" fmla="*/ 53 w 127"/>
                <a:gd name="T109" fmla="*/ 30 h 102"/>
                <a:gd name="T110" fmla="*/ 49 w 127"/>
                <a:gd name="T111" fmla="*/ 53 h 102"/>
                <a:gd name="T112" fmla="*/ 53 w 127"/>
                <a:gd name="T113" fmla="*/ 85 h 102"/>
                <a:gd name="T114" fmla="*/ 24 w 127"/>
                <a:gd name="T115" fmla="*/ 86 h 102"/>
                <a:gd name="T116" fmla="*/ 11 w 127"/>
                <a:gd name="T117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102">
                  <a:moveTo>
                    <a:pt x="126" y="34"/>
                  </a:moveTo>
                  <a:cubicBezTo>
                    <a:pt x="127" y="40"/>
                    <a:pt x="126" y="44"/>
                    <a:pt x="123" y="49"/>
                  </a:cubicBezTo>
                  <a:cubicBezTo>
                    <a:pt x="122" y="53"/>
                    <a:pt x="119" y="57"/>
                    <a:pt x="118" y="61"/>
                  </a:cubicBezTo>
                  <a:cubicBezTo>
                    <a:pt x="117" y="64"/>
                    <a:pt x="117" y="68"/>
                    <a:pt x="117" y="71"/>
                  </a:cubicBezTo>
                  <a:cubicBezTo>
                    <a:pt x="117" y="72"/>
                    <a:pt x="116" y="73"/>
                    <a:pt x="116" y="74"/>
                  </a:cubicBezTo>
                  <a:cubicBezTo>
                    <a:pt x="116" y="75"/>
                    <a:pt x="116" y="75"/>
                    <a:pt x="116" y="76"/>
                  </a:cubicBezTo>
                  <a:cubicBezTo>
                    <a:pt x="116" y="77"/>
                    <a:pt x="116" y="78"/>
                    <a:pt x="116" y="79"/>
                  </a:cubicBezTo>
                  <a:cubicBezTo>
                    <a:pt x="116" y="81"/>
                    <a:pt x="117" y="82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5"/>
                    <a:pt x="118" y="85"/>
                  </a:cubicBezTo>
                  <a:cubicBezTo>
                    <a:pt x="119" y="85"/>
                    <a:pt x="119" y="85"/>
                    <a:pt x="118" y="86"/>
                  </a:cubicBezTo>
                  <a:cubicBezTo>
                    <a:pt x="117" y="87"/>
                    <a:pt x="117" y="89"/>
                    <a:pt x="116" y="91"/>
                  </a:cubicBezTo>
                  <a:cubicBezTo>
                    <a:pt x="116" y="92"/>
                    <a:pt x="116" y="93"/>
                    <a:pt x="116" y="94"/>
                  </a:cubicBezTo>
                  <a:cubicBezTo>
                    <a:pt x="116" y="94"/>
                    <a:pt x="116" y="95"/>
                    <a:pt x="116" y="95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4" y="96"/>
                    <a:pt x="113" y="95"/>
                    <a:pt x="112" y="95"/>
                  </a:cubicBezTo>
                  <a:cubicBezTo>
                    <a:pt x="109" y="94"/>
                    <a:pt x="106" y="94"/>
                    <a:pt x="104" y="92"/>
                  </a:cubicBezTo>
                  <a:cubicBezTo>
                    <a:pt x="103" y="90"/>
                    <a:pt x="103" y="89"/>
                    <a:pt x="103" y="87"/>
                  </a:cubicBezTo>
                  <a:cubicBezTo>
                    <a:pt x="102" y="87"/>
                    <a:pt x="101" y="87"/>
                    <a:pt x="100" y="87"/>
                  </a:cubicBezTo>
                  <a:cubicBezTo>
                    <a:pt x="100" y="94"/>
                    <a:pt x="93" y="102"/>
                    <a:pt x="85" y="101"/>
                  </a:cubicBezTo>
                  <a:cubicBezTo>
                    <a:pt x="78" y="100"/>
                    <a:pt x="71" y="93"/>
                    <a:pt x="68" y="87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5" y="88"/>
                    <a:pt x="63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57" y="94"/>
                    <a:pt x="50" y="100"/>
                    <a:pt x="42" y="101"/>
                  </a:cubicBezTo>
                  <a:cubicBezTo>
                    <a:pt x="35" y="102"/>
                    <a:pt x="28" y="94"/>
                    <a:pt x="28" y="87"/>
                  </a:cubicBezTo>
                  <a:cubicBezTo>
                    <a:pt x="27" y="87"/>
                    <a:pt x="26" y="87"/>
                    <a:pt x="25" y="87"/>
                  </a:cubicBezTo>
                  <a:cubicBezTo>
                    <a:pt x="25" y="89"/>
                    <a:pt x="25" y="90"/>
                    <a:pt x="24" y="92"/>
                  </a:cubicBezTo>
                  <a:cubicBezTo>
                    <a:pt x="22" y="94"/>
                    <a:pt x="19" y="94"/>
                    <a:pt x="16" y="95"/>
                  </a:cubicBezTo>
                  <a:cubicBezTo>
                    <a:pt x="15" y="95"/>
                    <a:pt x="14" y="96"/>
                    <a:pt x="13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5"/>
                    <a:pt x="12" y="94"/>
                    <a:pt x="12" y="94"/>
                  </a:cubicBezTo>
                  <a:cubicBezTo>
                    <a:pt x="12" y="93"/>
                    <a:pt x="12" y="92"/>
                    <a:pt x="11" y="91"/>
                  </a:cubicBezTo>
                  <a:cubicBezTo>
                    <a:pt x="11" y="89"/>
                    <a:pt x="11" y="87"/>
                    <a:pt x="9" y="8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10" y="85"/>
                    <a:pt x="10" y="84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1" y="82"/>
                    <a:pt x="11" y="81"/>
                    <a:pt x="12" y="79"/>
                  </a:cubicBezTo>
                  <a:cubicBezTo>
                    <a:pt x="12" y="78"/>
                    <a:pt x="12" y="77"/>
                    <a:pt x="12" y="76"/>
                  </a:cubicBezTo>
                  <a:cubicBezTo>
                    <a:pt x="12" y="75"/>
                    <a:pt x="12" y="75"/>
                    <a:pt x="12" y="74"/>
                  </a:cubicBezTo>
                  <a:cubicBezTo>
                    <a:pt x="12" y="73"/>
                    <a:pt x="11" y="72"/>
                    <a:pt x="11" y="71"/>
                  </a:cubicBezTo>
                  <a:cubicBezTo>
                    <a:pt x="11" y="68"/>
                    <a:pt x="11" y="64"/>
                    <a:pt x="10" y="61"/>
                  </a:cubicBezTo>
                  <a:cubicBezTo>
                    <a:pt x="8" y="57"/>
                    <a:pt x="6" y="53"/>
                    <a:pt x="4" y="49"/>
                  </a:cubicBezTo>
                  <a:cubicBezTo>
                    <a:pt x="2" y="44"/>
                    <a:pt x="0" y="40"/>
                    <a:pt x="2" y="34"/>
                  </a:cubicBezTo>
                  <a:cubicBezTo>
                    <a:pt x="3" y="28"/>
                    <a:pt x="6" y="21"/>
                    <a:pt x="8" y="16"/>
                  </a:cubicBezTo>
                  <a:cubicBezTo>
                    <a:pt x="12" y="6"/>
                    <a:pt x="23" y="2"/>
                    <a:pt x="32" y="7"/>
                  </a:cubicBezTo>
                  <a:cubicBezTo>
                    <a:pt x="37" y="9"/>
                    <a:pt x="41" y="13"/>
                    <a:pt x="44" y="18"/>
                  </a:cubicBezTo>
                  <a:cubicBezTo>
                    <a:pt x="45" y="20"/>
                    <a:pt x="47" y="22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1" y="26"/>
                    <a:pt x="53" y="26"/>
                  </a:cubicBezTo>
                  <a:cubicBezTo>
                    <a:pt x="53" y="27"/>
                    <a:pt x="54" y="27"/>
                    <a:pt x="55" y="27"/>
                  </a:cubicBezTo>
                  <a:cubicBezTo>
                    <a:pt x="55" y="27"/>
                    <a:pt x="55" y="27"/>
                    <a:pt x="56" y="27"/>
                  </a:cubicBezTo>
                  <a:cubicBezTo>
                    <a:pt x="56" y="27"/>
                    <a:pt x="56" y="26"/>
                    <a:pt x="56" y="25"/>
                  </a:cubicBezTo>
                  <a:cubicBezTo>
                    <a:pt x="56" y="24"/>
                    <a:pt x="56" y="23"/>
                    <a:pt x="56" y="22"/>
                  </a:cubicBezTo>
                  <a:cubicBezTo>
                    <a:pt x="54" y="22"/>
                    <a:pt x="51" y="21"/>
                    <a:pt x="49" y="20"/>
                  </a:cubicBezTo>
                  <a:cubicBezTo>
                    <a:pt x="47" y="19"/>
                    <a:pt x="45" y="18"/>
                    <a:pt x="45" y="16"/>
                  </a:cubicBezTo>
                  <a:cubicBezTo>
                    <a:pt x="44" y="15"/>
                    <a:pt x="46" y="14"/>
                    <a:pt x="48" y="14"/>
                  </a:cubicBezTo>
                  <a:cubicBezTo>
                    <a:pt x="49" y="14"/>
                    <a:pt x="50" y="15"/>
                    <a:pt x="52" y="16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7" y="15"/>
                    <a:pt x="58" y="12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4" y="11"/>
                    <a:pt x="53" y="11"/>
                  </a:cubicBezTo>
                  <a:cubicBezTo>
                    <a:pt x="51" y="11"/>
                    <a:pt x="50" y="10"/>
                    <a:pt x="49" y="10"/>
                  </a:cubicBezTo>
                  <a:cubicBezTo>
                    <a:pt x="47" y="9"/>
                    <a:pt x="44" y="8"/>
                    <a:pt x="43" y="6"/>
                  </a:cubicBezTo>
                  <a:cubicBezTo>
                    <a:pt x="43" y="5"/>
                    <a:pt x="44" y="4"/>
                    <a:pt x="46" y="4"/>
                  </a:cubicBezTo>
                  <a:cubicBezTo>
                    <a:pt x="49" y="4"/>
                    <a:pt x="53" y="7"/>
                    <a:pt x="57" y="7"/>
                  </a:cubicBezTo>
                  <a:cubicBezTo>
                    <a:pt x="57" y="7"/>
                    <a:pt x="57" y="7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1"/>
                    <a:pt x="57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1" y="2"/>
                    <a:pt x="63" y="2"/>
                  </a:cubicBezTo>
                  <a:cubicBezTo>
                    <a:pt x="65" y="2"/>
                    <a:pt x="67" y="1"/>
                    <a:pt x="69" y="1"/>
                  </a:cubicBezTo>
                  <a:cubicBezTo>
                    <a:pt x="69" y="1"/>
                    <a:pt x="70" y="1"/>
                    <a:pt x="70" y="2"/>
                  </a:cubicBezTo>
                  <a:cubicBezTo>
                    <a:pt x="70" y="1"/>
                    <a:pt x="70" y="1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3"/>
                    <a:pt x="71" y="5"/>
                    <a:pt x="71" y="7"/>
                  </a:cubicBezTo>
                  <a:cubicBezTo>
                    <a:pt x="75" y="7"/>
                    <a:pt x="78" y="4"/>
                    <a:pt x="82" y="4"/>
                  </a:cubicBezTo>
                  <a:cubicBezTo>
                    <a:pt x="84" y="4"/>
                    <a:pt x="85" y="5"/>
                    <a:pt x="84" y="6"/>
                  </a:cubicBezTo>
                  <a:cubicBezTo>
                    <a:pt x="83" y="8"/>
                    <a:pt x="81" y="9"/>
                    <a:pt x="79" y="10"/>
                  </a:cubicBezTo>
                  <a:cubicBezTo>
                    <a:pt x="78" y="10"/>
                    <a:pt x="76" y="11"/>
                    <a:pt x="75" y="11"/>
                  </a:cubicBezTo>
                  <a:cubicBezTo>
                    <a:pt x="74" y="11"/>
                    <a:pt x="73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0" y="12"/>
                    <a:pt x="71" y="15"/>
                    <a:pt x="72" y="17"/>
                  </a:cubicBezTo>
                  <a:cubicBezTo>
                    <a:pt x="73" y="16"/>
                    <a:pt x="75" y="16"/>
                    <a:pt x="76" y="16"/>
                  </a:cubicBezTo>
                  <a:cubicBezTo>
                    <a:pt x="78" y="15"/>
                    <a:pt x="79" y="14"/>
                    <a:pt x="80" y="14"/>
                  </a:cubicBezTo>
                  <a:cubicBezTo>
                    <a:pt x="82" y="14"/>
                    <a:pt x="84" y="15"/>
                    <a:pt x="83" y="16"/>
                  </a:cubicBezTo>
                  <a:cubicBezTo>
                    <a:pt x="83" y="18"/>
                    <a:pt x="81" y="19"/>
                    <a:pt x="79" y="20"/>
                  </a:cubicBezTo>
                  <a:cubicBezTo>
                    <a:pt x="77" y="21"/>
                    <a:pt x="74" y="22"/>
                    <a:pt x="72" y="22"/>
                  </a:cubicBezTo>
                  <a:cubicBezTo>
                    <a:pt x="72" y="25"/>
                    <a:pt x="72" y="26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4" y="27"/>
                    <a:pt x="74" y="27"/>
                    <a:pt x="75" y="26"/>
                  </a:cubicBezTo>
                  <a:cubicBezTo>
                    <a:pt x="77" y="26"/>
                    <a:pt x="78" y="25"/>
                    <a:pt x="79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1" y="22"/>
                    <a:pt x="82" y="20"/>
                    <a:pt x="84" y="18"/>
                  </a:cubicBezTo>
                  <a:cubicBezTo>
                    <a:pt x="87" y="13"/>
                    <a:pt x="91" y="9"/>
                    <a:pt x="96" y="7"/>
                  </a:cubicBezTo>
                  <a:cubicBezTo>
                    <a:pt x="105" y="2"/>
                    <a:pt x="116" y="6"/>
                    <a:pt x="120" y="16"/>
                  </a:cubicBezTo>
                  <a:cubicBezTo>
                    <a:pt x="122" y="21"/>
                    <a:pt x="125" y="28"/>
                    <a:pt x="126" y="34"/>
                  </a:cubicBezTo>
                  <a:close/>
                  <a:moveTo>
                    <a:pt x="120" y="51"/>
                  </a:moveTo>
                  <a:cubicBezTo>
                    <a:pt x="123" y="43"/>
                    <a:pt x="125" y="39"/>
                    <a:pt x="123" y="31"/>
                  </a:cubicBezTo>
                  <a:cubicBezTo>
                    <a:pt x="120" y="21"/>
                    <a:pt x="114" y="4"/>
                    <a:pt x="100" y="8"/>
                  </a:cubicBezTo>
                  <a:cubicBezTo>
                    <a:pt x="94" y="9"/>
                    <a:pt x="90" y="13"/>
                    <a:pt x="86" y="18"/>
                  </a:cubicBezTo>
                  <a:cubicBezTo>
                    <a:pt x="86" y="18"/>
                    <a:pt x="86" y="18"/>
                    <a:pt x="86" y="19"/>
                  </a:cubicBezTo>
                  <a:cubicBezTo>
                    <a:pt x="84" y="20"/>
                    <a:pt x="82" y="23"/>
                    <a:pt x="81" y="26"/>
                  </a:cubicBezTo>
                  <a:cubicBezTo>
                    <a:pt x="81" y="26"/>
                    <a:pt x="81" y="28"/>
                    <a:pt x="80" y="29"/>
                  </a:cubicBezTo>
                  <a:cubicBezTo>
                    <a:pt x="80" y="30"/>
                    <a:pt x="79" y="30"/>
                    <a:pt x="79" y="31"/>
                  </a:cubicBezTo>
                  <a:cubicBezTo>
                    <a:pt x="84" y="35"/>
                    <a:pt x="84" y="39"/>
                    <a:pt x="87" y="45"/>
                  </a:cubicBezTo>
                  <a:cubicBezTo>
                    <a:pt x="89" y="50"/>
                    <a:pt x="90" y="55"/>
                    <a:pt x="90" y="60"/>
                  </a:cubicBezTo>
                  <a:cubicBezTo>
                    <a:pt x="89" y="65"/>
                    <a:pt x="87" y="69"/>
                    <a:pt x="83" y="72"/>
                  </a:cubicBezTo>
                  <a:cubicBezTo>
                    <a:pt x="80" y="74"/>
                    <a:pt x="76" y="74"/>
                    <a:pt x="73" y="75"/>
                  </a:cubicBezTo>
                  <a:cubicBezTo>
                    <a:pt x="73" y="76"/>
                    <a:pt x="72" y="76"/>
                    <a:pt x="71" y="76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0" y="74"/>
                    <a:pt x="70" y="73"/>
                    <a:pt x="70" y="72"/>
                  </a:cubicBezTo>
                  <a:cubicBezTo>
                    <a:pt x="70" y="71"/>
                    <a:pt x="70" y="71"/>
                    <a:pt x="71" y="70"/>
                  </a:cubicBezTo>
                  <a:cubicBezTo>
                    <a:pt x="72" y="68"/>
                    <a:pt x="72" y="66"/>
                    <a:pt x="72" y="64"/>
                  </a:cubicBezTo>
                  <a:cubicBezTo>
                    <a:pt x="72" y="62"/>
                    <a:pt x="71" y="62"/>
                    <a:pt x="72" y="60"/>
                  </a:cubicBezTo>
                  <a:cubicBezTo>
                    <a:pt x="73" y="57"/>
                    <a:pt x="75" y="55"/>
                    <a:pt x="76" y="53"/>
                  </a:cubicBezTo>
                  <a:cubicBezTo>
                    <a:pt x="81" y="48"/>
                    <a:pt x="83" y="44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5"/>
                    <a:pt x="79" y="33"/>
                    <a:pt x="78" y="31"/>
                  </a:cubicBezTo>
                  <a:cubicBezTo>
                    <a:pt x="77" y="32"/>
                    <a:pt x="75" y="32"/>
                    <a:pt x="74" y="32"/>
                  </a:cubicBezTo>
                  <a:cubicBezTo>
                    <a:pt x="74" y="32"/>
                    <a:pt x="73" y="32"/>
                    <a:pt x="73" y="32"/>
                  </a:cubicBezTo>
                  <a:cubicBezTo>
                    <a:pt x="72" y="34"/>
                    <a:pt x="68" y="35"/>
                    <a:pt x="65" y="35"/>
                  </a:cubicBezTo>
                  <a:cubicBezTo>
                    <a:pt x="61" y="35"/>
                    <a:pt x="58" y="34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2" y="32"/>
                    <a:pt x="51" y="32"/>
                    <a:pt x="50" y="31"/>
                  </a:cubicBezTo>
                  <a:cubicBezTo>
                    <a:pt x="49" y="33"/>
                    <a:pt x="47" y="35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4" y="44"/>
                    <a:pt x="47" y="48"/>
                    <a:pt x="51" y="53"/>
                  </a:cubicBezTo>
                  <a:cubicBezTo>
                    <a:pt x="53" y="55"/>
                    <a:pt x="55" y="57"/>
                    <a:pt x="56" y="60"/>
                  </a:cubicBezTo>
                  <a:cubicBezTo>
                    <a:pt x="57" y="62"/>
                    <a:pt x="56" y="62"/>
                    <a:pt x="56" y="64"/>
                  </a:cubicBezTo>
                  <a:cubicBezTo>
                    <a:pt x="56" y="66"/>
                    <a:pt x="56" y="68"/>
                    <a:pt x="57" y="70"/>
                  </a:cubicBezTo>
                  <a:cubicBezTo>
                    <a:pt x="57" y="71"/>
                    <a:pt x="58" y="71"/>
                    <a:pt x="58" y="72"/>
                  </a:cubicBezTo>
                  <a:cubicBezTo>
                    <a:pt x="58" y="73"/>
                    <a:pt x="58" y="74"/>
                    <a:pt x="57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57" y="75"/>
                    <a:pt x="57" y="76"/>
                  </a:cubicBezTo>
                  <a:cubicBezTo>
                    <a:pt x="56" y="76"/>
                    <a:pt x="55" y="76"/>
                    <a:pt x="55" y="75"/>
                  </a:cubicBezTo>
                  <a:cubicBezTo>
                    <a:pt x="51" y="74"/>
                    <a:pt x="48" y="74"/>
                    <a:pt x="45" y="72"/>
                  </a:cubicBezTo>
                  <a:cubicBezTo>
                    <a:pt x="41" y="69"/>
                    <a:pt x="39" y="65"/>
                    <a:pt x="38" y="60"/>
                  </a:cubicBezTo>
                  <a:cubicBezTo>
                    <a:pt x="38" y="55"/>
                    <a:pt x="39" y="50"/>
                    <a:pt x="41" y="45"/>
                  </a:cubicBezTo>
                  <a:cubicBezTo>
                    <a:pt x="44" y="39"/>
                    <a:pt x="44" y="35"/>
                    <a:pt x="49" y="31"/>
                  </a:cubicBezTo>
                  <a:cubicBezTo>
                    <a:pt x="49" y="30"/>
                    <a:pt x="48" y="30"/>
                    <a:pt x="48" y="29"/>
                  </a:cubicBezTo>
                  <a:cubicBezTo>
                    <a:pt x="47" y="28"/>
                    <a:pt x="46" y="26"/>
                    <a:pt x="47" y="26"/>
                  </a:cubicBezTo>
                  <a:cubicBezTo>
                    <a:pt x="46" y="23"/>
                    <a:pt x="44" y="20"/>
                    <a:pt x="42" y="19"/>
                  </a:cubicBezTo>
                  <a:cubicBezTo>
                    <a:pt x="39" y="14"/>
                    <a:pt x="34" y="9"/>
                    <a:pt x="28" y="8"/>
                  </a:cubicBezTo>
                  <a:cubicBezTo>
                    <a:pt x="13" y="4"/>
                    <a:pt x="8" y="21"/>
                    <a:pt x="5" y="31"/>
                  </a:cubicBezTo>
                  <a:cubicBezTo>
                    <a:pt x="3" y="39"/>
                    <a:pt x="5" y="43"/>
                    <a:pt x="8" y="51"/>
                  </a:cubicBezTo>
                  <a:cubicBezTo>
                    <a:pt x="10" y="54"/>
                    <a:pt x="12" y="58"/>
                    <a:pt x="13" y="62"/>
                  </a:cubicBezTo>
                  <a:cubicBezTo>
                    <a:pt x="14" y="67"/>
                    <a:pt x="12" y="72"/>
                    <a:pt x="16" y="75"/>
                  </a:cubicBezTo>
                  <a:cubicBezTo>
                    <a:pt x="19" y="78"/>
                    <a:pt x="21" y="78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7" y="87"/>
                    <a:pt x="33" y="84"/>
                    <a:pt x="39" y="82"/>
                  </a:cubicBezTo>
                  <a:cubicBezTo>
                    <a:pt x="44" y="79"/>
                    <a:pt x="49" y="83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5"/>
                    <a:pt x="58" y="85"/>
                    <a:pt x="60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6" y="85"/>
                    <a:pt x="69" y="84"/>
                    <a:pt x="72" y="8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9" y="83"/>
                    <a:pt x="83" y="79"/>
                    <a:pt x="89" y="82"/>
                  </a:cubicBezTo>
                  <a:cubicBezTo>
                    <a:pt x="95" y="84"/>
                    <a:pt x="101" y="87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ubicBezTo>
                    <a:pt x="107" y="78"/>
                    <a:pt x="109" y="78"/>
                    <a:pt x="112" y="75"/>
                  </a:cubicBezTo>
                  <a:cubicBezTo>
                    <a:pt x="115" y="72"/>
                    <a:pt x="114" y="67"/>
                    <a:pt x="115" y="62"/>
                  </a:cubicBezTo>
                  <a:cubicBezTo>
                    <a:pt x="116" y="58"/>
                    <a:pt x="118" y="54"/>
                    <a:pt x="120" y="51"/>
                  </a:cubicBezTo>
                  <a:close/>
                  <a:moveTo>
                    <a:pt x="116" y="88"/>
                  </a:moveTo>
                  <a:cubicBezTo>
                    <a:pt x="116" y="87"/>
                    <a:pt x="117" y="86"/>
                    <a:pt x="116" y="85"/>
                  </a:cubicBezTo>
                  <a:cubicBezTo>
                    <a:pt x="116" y="83"/>
                    <a:pt x="115" y="82"/>
                    <a:pt x="115" y="80"/>
                  </a:cubicBezTo>
                  <a:cubicBezTo>
                    <a:pt x="115" y="79"/>
                    <a:pt x="115" y="79"/>
                    <a:pt x="115" y="78"/>
                  </a:cubicBezTo>
                  <a:cubicBezTo>
                    <a:pt x="115" y="77"/>
                    <a:pt x="115" y="77"/>
                    <a:pt x="115" y="76"/>
                  </a:cubicBezTo>
                  <a:cubicBezTo>
                    <a:pt x="115" y="76"/>
                    <a:pt x="115" y="76"/>
                    <a:pt x="115" y="75"/>
                  </a:cubicBezTo>
                  <a:cubicBezTo>
                    <a:pt x="113" y="78"/>
                    <a:pt x="110" y="79"/>
                    <a:pt x="107" y="81"/>
                  </a:cubicBezTo>
                  <a:cubicBezTo>
                    <a:pt x="107" y="83"/>
                    <a:pt x="106" y="85"/>
                    <a:pt x="104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5" y="89"/>
                    <a:pt x="105" y="91"/>
                    <a:pt x="108" y="93"/>
                  </a:cubicBezTo>
                  <a:cubicBezTo>
                    <a:pt x="109" y="93"/>
                    <a:pt x="111" y="93"/>
                    <a:pt x="112" y="93"/>
                  </a:cubicBezTo>
                  <a:cubicBezTo>
                    <a:pt x="116" y="93"/>
                    <a:pt x="115" y="90"/>
                    <a:pt x="116" y="88"/>
                  </a:cubicBezTo>
                  <a:close/>
                  <a:moveTo>
                    <a:pt x="99" y="87"/>
                  </a:moveTo>
                  <a:cubicBezTo>
                    <a:pt x="99" y="87"/>
                    <a:pt x="98" y="88"/>
                    <a:pt x="98" y="87"/>
                  </a:cubicBezTo>
                  <a:cubicBezTo>
                    <a:pt x="97" y="87"/>
                    <a:pt x="95" y="87"/>
                    <a:pt x="94" y="86"/>
                  </a:cubicBezTo>
                  <a:cubicBezTo>
                    <a:pt x="92" y="91"/>
                    <a:pt x="88" y="96"/>
                    <a:pt x="83" y="95"/>
                  </a:cubicBezTo>
                  <a:cubicBezTo>
                    <a:pt x="80" y="94"/>
                    <a:pt x="77" y="92"/>
                    <a:pt x="75" y="89"/>
                  </a:cubicBezTo>
                  <a:cubicBezTo>
                    <a:pt x="75" y="88"/>
                    <a:pt x="74" y="87"/>
                    <a:pt x="73" y="87"/>
                  </a:cubicBezTo>
                  <a:cubicBezTo>
                    <a:pt x="71" y="86"/>
                    <a:pt x="72" y="87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2" y="90"/>
                    <a:pt x="75" y="93"/>
                    <a:pt x="78" y="95"/>
                  </a:cubicBezTo>
                  <a:cubicBezTo>
                    <a:pt x="86" y="101"/>
                    <a:pt x="97" y="98"/>
                    <a:pt x="99" y="87"/>
                  </a:cubicBezTo>
                  <a:close/>
                  <a:moveTo>
                    <a:pt x="86" y="93"/>
                  </a:moveTo>
                  <a:cubicBezTo>
                    <a:pt x="89" y="92"/>
                    <a:pt x="91" y="89"/>
                    <a:pt x="93" y="86"/>
                  </a:cubicBezTo>
                  <a:cubicBezTo>
                    <a:pt x="91" y="85"/>
                    <a:pt x="90" y="84"/>
                    <a:pt x="88" y="84"/>
                  </a:cubicBezTo>
                  <a:cubicBezTo>
                    <a:pt x="84" y="82"/>
                    <a:pt x="80" y="84"/>
                    <a:pt x="75" y="85"/>
                  </a:cubicBezTo>
                  <a:cubicBezTo>
                    <a:pt x="75" y="86"/>
                    <a:pt x="76" y="86"/>
                    <a:pt x="76" y="86"/>
                  </a:cubicBezTo>
                  <a:cubicBezTo>
                    <a:pt x="78" y="90"/>
                    <a:pt x="81" y="94"/>
                    <a:pt x="86" y="93"/>
                  </a:cubicBezTo>
                  <a:close/>
                  <a:moveTo>
                    <a:pt x="88" y="58"/>
                  </a:moveTo>
                  <a:cubicBezTo>
                    <a:pt x="88" y="54"/>
                    <a:pt x="86" y="49"/>
                    <a:pt x="85" y="45"/>
                  </a:cubicBezTo>
                  <a:cubicBezTo>
                    <a:pt x="84" y="44"/>
                    <a:pt x="84" y="43"/>
                    <a:pt x="83" y="42"/>
                  </a:cubicBezTo>
                  <a:cubicBezTo>
                    <a:pt x="84" y="46"/>
                    <a:pt x="83" y="49"/>
                    <a:pt x="79" y="53"/>
                  </a:cubicBezTo>
                  <a:cubicBezTo>
                    <a:pt x="78" y="55"/>
                    <a:pt x="76" y="56"/>
                    <a:pt x="75" y="58"/>
                  </a:cubicBezTo>
                  <a:cubicBezTo>
                    <a:pt x="74" y="61"/>
                    <a:pt x="74" y="63"/>
                    <a:pt x="74" y="66"/>
                  </a:cubicBezTo>
                  <a:cubicBezTo>
                    <a:pt x="74" y="68"/>
                    <a:pt x="75" y="67"/>
                    <a:pt x="74" y="69"/>
                  </a:cubicBezTo>
                  <a:cubicBezTo>
                    <a:pt x="73" y="71"/>
                    <a:pt x="71" y="72"/>
                    <a:pt x="72" y="74"/>
                  </a:cubicBezTo>
                  <a:cubicBezTo>
                    <a:pt x="80" y="71"/>
                    <a:pt x="87" y="69"/>
                    <a:pt x="88" y="58"/>
                  </a:cubicBezTo>
                  <a:close/>
                  <a:moveTo>
                    <a:pt x="82" y="6"/>
                  </a:moveTo>
                  <a:cubicBezTo>
                    <a:pt x="83" y="5"/>
                    <a:pt x="82" y="6"/>
                    <a:pt x="81" y="6"/>
                  </a:cubicBezTo>
                  <a:cubicBezTo>
                    <a:pt x="80" y="7"/>
                    <a:pt x="78" y="7"/>
                    <a:pt x="77" y="7"/>
                  </a:cubicBezTo>
                  <a:cubicBezTo>
                    <a:pt x="75" y="8"/>
                    <a:pt x="74" y="9"/>
                    <a:pt x="72" y="9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10"/>
                    <a:pt x="74" y="10"/>
                    <a:pt x="75" y="10"/>
                  </a:cubicBezTo>
                  <a:cubicBezTo>
                    <a:pt x="76" y="10"/>
                    <a:pt x="77" y="9"/>
                    <a:pt x="78" y="9"/>
                  </a:cubicBezTo>
                  <a:cubicBezTo>
                    <a:pt x="79" y="8"/>
                    <a:pt x="81" y="7"/>
                    <a:pt x="82" y="6"/>
                  </a:cubicBezTo>
                  <a:close/>
                  <a:moveTo>
                    <a:pt x="81" y="17"/>
                  </a:moveTo>
                  <a:cubicBezTo>
                    <a:pt x="82" y="15"/>
                    <a:pt x="78" y="17"/>
                    <a:pt x="77" y="17"/>
                  </a:cubicBezTo>
                  <a:cubicBezTo>
                    <a:pt x="75" y="17"/>
                    <a:pt x="73" y="18"/>
                    <a:pt x="72" y="18"/>
                  </a:cubicBezTo>
                  <a:cubicBezTo>
                    <a:pt x="72" y="18"/>
                    <a:pt x="72" y="18"/>
                    <a:pt x="72" y="19"/>
                  </a:cubicBezTo>
                  <a:cubicBezTo>
                    <a:pt x="72" y="19"/>
                    <a:pt x="72" y="20"/>
                    <a:pt x="72" y="21"/>
                  </a:cubicBezTo>
                  <a:cubicBezTo>
                    <a:pt x="74" y="21"/>
                    <a:pt x="79" y="19"/>
                    <a:pt x="81" y="17"/>
                  </a:cubicBezTo>
                  <a:close/>
                  <a:moveTo>
                    <a:pt x="79" y="27"/>
                  </a:moveTo>
                  <a:cubicBezTo>
                    <a:pt x="79" y="27"/>
                    <a:pt x="79" y="27"/>
                    <a:pt x="79" y="27"/>
                  </a:cubicBezTo>
                  <a:cubicBezTo>
                    <a:pt x="79" y="26"/>
                    <a:pt x="78" y="27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cubicBezTo>
                    <a:pt x="74" y="28"/>
                    <a:pt x="74" y="28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3" y="30"/>
                    <a:pt x="74" y="30"/>
                    <a:pt x="75" y="30"/>
                  </a:cubicBezTo>
                  <a:cubicBezTo>
                    <a:pt x="77" y="30"/>
                    <a:pt x="78" y="29"/>
                    <a:pt x="79" y="28"/>
                  </a:cubicBezTo>
                  <a:cubicBezTo>
                    <a:pt x="79" y="27"/>
                    <a:pt x="79" y="27"/>
                    <a:pt x="79" y="27"/>
                  </a:cubicBezTo>
                  <a:close/>
                  <a:moveTo>
                    <a:pt x="72" y="30"/>
                  </a:moveTo>
                  <a:cubicBezTo>
                    <a:pt x="71" y="30"/>
                    <a:pt x="71" y="30"/>
                    <a:pt x="71" y="29"/>
                  </a:cubicBezTo>
                  <a:cubicBezTo>
                    <a:pt x="71" y="30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7"/>
                    <a:pt x="69" y="26"/>
                    <a:pt x="69" y="25"/>
                  </a:cubicBezTo>
                  <a:cubicBezTo>
                    <a:pt x="66" y="26"/>
                    <a:pt x="62" y="26"/>
                    <a:pt x="59" y="26"/>
                  </a:cubicBezTo>
                  <a:cubicBezTo>
                    <a:pt x="58" y="27"/>
                    <a:pt x="58" y="2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7" y="29"/>
                    <a:pt x="57" y="30"/>
                    <a:pt x="57" y="29"/>
                  </a:cubicBezTo>
                  <a:cubicBezTo>
                    <a:pt x="56" y="30"/>
                    <a:pt x="56" y="31"/>
                    <a:pt x="56" y="31"/>
                  </a:cubicBezTo>
                  <a:cubicBezTo>
                    <a:pt x="61" y="33"/>
                    <a:pt x="67" y="34"/>
                    <a:pt x="72" y="30"/>
                  </a:cubicBezTo>
                  <a:close/>
                  <a:moveTo>
                    <a:pt x="70" y="10"/>
                  </a:moveTo>
                  <a:cubicBezTo>
                    <a:pt x="70" y="10"/>
                    <a:pt x="70" y="9"/>
                    <a:pt x="70" y="9"/>
                  </a:cubicBezTo>
                  <a:cubicBezTo>
                    <a:pt x="69" y="9"/>
                    <a:pt x="69" y="8"/>
                    <a:pt x="69" y="7"/>
                  </a:cubicBezTo>
                  <a:cubicBezTo>
                    <a:pt x="69" y="7"/>
                    <a:pt x="69" y="6"/>
                    <a:pt x="69" y="6"/>
                  </a:cubicBezTo>
                  <a:cubicBezTo>
                    <a:pt x="69" y="6"/>
                    <a:pt x="69" y="5"/>
                    <a:pt x="69" y="5"/>
                  </a:cubicBezTo>
                  <a:cubicBezTo>
                    <a:pt x="66" y="6"/>
                    <a:pt x="62" y="7"/>
                    <a:pt x="59" y="7"/>
                  </a:cubicBezTo>
                  <a:cubicBezTo>
                    <a:pt x="59" y="7"/>
                    <a:pt x="59" y="7"/>
                    <a:pt x="58" y="7"/>
                  </a:cubicBezTo>
                  <a:cubicBezTo>
                    <a:pt x="59" y="8"/>
                    <a:pt x="59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58" y="10"/>
                    <a:pt x="59" y="11"/>
                    <a:pt x="59" y="11"/>
                  </a:cubicBezTo>
                  <a:cubicBezTo>
                    <a:pt x="59" y="11"/>
                    <a:pt x="59" y="11"/>
                    <a:pt x="59" y="12"/>
                  </a:cubicBezTo>
                  <a:cubicBezTo>
                    <a:pt x="62" y="12"/>
                    <a:pt x="65" y="11"/>
                    <a:pt x="69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70" y="10"/>
                    <a:pt x="70" y="10"/>
                  </a:cubicBezTo>
                  <a:close/>
                  <a:moveTo>
                    <a:pt x="69" y="3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5" y="3"/>
                    <a:pt x="63" y="3"/>
                  </a:cubicBezTo>
                  <a:cubicBezTo>
                    <a:pt x="61" y="3"/>
                    <a:pt x="60" y="2"/>
                    <a:pt x="58" y="2"/>
                  </a:cubicBezTo>
                  <a:cubicBezTo>
                    <a:pt x="59" y="3"/>
                    <a:pt x="59" y="4"/>
                    <a:pt x="59" y="5"/>
                  </a:cubicBezTo>
                  <a:cubicBezTo>
                    <a:pt x="60" y="5"/>
                    <a:pt x="61" y="5"/>
                    <a:pt x="63" y="5"/>
                  </a:cubicBezTo>
                  <a:cubicBezTo>
                    <a:pt x="65" y="5"/>
                    <a:pt x="67" y="4"/>
                    <a:pt x="69" y="4"/>
                  </a:cubicBezTo>
                  <a:cubicBezTo>
                    <a:pt x="69" y="4"/>
                    <a:pt x="69" y="3"/>
                    <a:pt x="69" y="3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3"/>
                    <a:pt x="69" y="23"/>
                  </a:cubicBezTo>
                  <a:cubicBezTo>
                    <a:pt x="66" y="24"/>
                    <a:pt x="62" y="23"/>
                    <a:pt x="59" y="22"/>
                  </a:cubicBezTo>
                  <a:cubicBezTo>
                    <a:pt x="59" y="23"/>
                    <a:pt x="59" y="24"/>
                    <a:pt x="59" y="24"/>
                  </a:cubicBezTo>
                  <a:cubicBezTo>
                    <a:pt x="62" y="24"/>
                    <a:pt x="66" y="25"/>
                    <a:pt x="69" y="24"/>
                  </a:cubicBezTo>
                  <a:close/>
                  <a:moveTo>
                    <a:pt x="69" y="21"/>
                  </a:moveTo>
                  <a:cubicBezTo>
                    <a:pt x="69" y="19"/>
                    <a:pt x="69" y="17"/>
                    <a:pt x="69" y="15"/>
                  </a:cubicBezTo>
                  <a:cubicBezTo>
                    <a:pt x="68" y="16"/>
                    <a:pt x="67" y="16"/>
                    <a:pt x="67" y="16"/>
                  </a:cubicBezTo>
                  <a:cubicBezTo>
                    <a:pt x="66" y="16"/>
                    <a:pt x="65" y="16"/>
                    <a:pt x="64" y="16"/>
                  </a:cubicBezTo>
                  <a:cubicBezTo>
                    <a:pt x="62" y="16"/>
                    <a:pt x="61" y="17"/>
                    <a:pt x="59" y="17"/>
                  </a:cubicBezTo>
                  <a:cubicBezTo>
                    <a:pt x="59" y="18"/>
                    <a:pt x="59" y="19"/>
                    <a:pt x="59" y="21"/>
                  </a:cubicBezTo>
                  <a:cubicBezTo>
                    <a:pt x="59" y="21"/>
                    <a:pt x="59" y="21"/>
                    <a:pt x="59" y="22"/>
                  </a:cubicBezTo>
                  <a:cubicBezTo>
                    <a:pt x="61" y="22"/>
                    <a:pt x="63" y="22"/>
                    <a:pt x="65" y="22"/>
                  </a:cubicBezTo>
                  <a:cubicBezTo>
                    <a:pt x="66" y="22"/>
                    <a:pt x="67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lose/>
                  <a:moveTo>
                    <a:pt x="69" y="15"/>
                  </a:moveTo>
                  <a:cubicBezTo>
                    <a:pt x="69" y="14"/>
                    <a:pt x="69" y="14"/>
                    <a:pt x="69" y="13"/>
                  </a:cubicBezTo>
                  <a:cubicBezTo>
                    <a:pt x="66" y="14"/>
                    <a:pt x="62" y="14"/>
                    <a:pt x="59" y="13"/>
                  </a:cubicBezTo>
                  <a:cubicBezTo>
                    <a:pt x="59" y="14"/>
                    <a:pt x="59" y="14"/>
                    <a:pt x="59" y="15"/>
                  </a:cubicBezTo>
                  <a:cubicBezTo>
                    <a:pt x="61" y="15"/>
                    <a:pt x="62" y="15"/>
                    <a:pt x="64" y="15"/>
                  </a:cubicBezTo>
                  <a:cubicBezTo>
                    <a:pt x="65" y="15"/>
                    <a:pt x="67" y="15"/>
                    <a:pt x="69" y="15"/>
                  </a:cubicBezTo>
                  <a:close/>
                  <a:moveTo>
                    <a:pt x="58" y="87"/>
                  </a:moveTo>
                  <a:cubicBezTo>
                    <a:pt x="58" y="87"/>
                    <a:pt x="58" y="87"/>
                    <a:pt x="58" y="87"/>
                  </a:cubicBezTo>
                  <a:cubicBezTo>
                    <a:pt x="56" y="87"/>
                    <a:pt x="57" y="86"/>
                    <a:pt x="55" y="87"/>
                  </a:cubicBezTo>
                  <a:cubicBezTo>
                    <a:pt x="53" y="87"/>
                    <a:pt x="53" y="88"/>
                    <a:pt x="52" y="89"/>
                  </a:cubicBezTo>
                  <a:cubicBezTo>
                    <a:pt x="51" y="92"/>
                    <a:pt x="48" y="94"/>
                    <a:pt x="45" y="95"/>
                  </a:cubicBezTo>
                  <a:cubicBezTo>
                    <a:pt x="40" y="96"/>
                    <a:pt x="36" y="91"/>
                    <a:pt x="34" y="86"/>
                  </a:cubicBezTo>
                  <a:cubicBezTo>
                    <a:pt x="33" y="87"/>
                    <a:pt x="31" y="87"/>
                    <a:pt x="30" y="87"/>
                  </a:cubicBezTo>
                  <a:cubicBezTo>
                    <a:pt x="29" y="88"/>
                    <a:pt x="29" y="87"/>
                    <a:pt x="29" y="87"/>
                  </a:cubicBezTo>
                  <a:cubicBezTo>
                    <a:pt x="30" y="98"/>
                    <a:pt x="42" y="101"/>
                    <a:pt x="50" y="95"/>
                  </a:cubicBezTo>
                  <a:cubicBezTo>
                    <a:pt x="53" y="93"/>
                    <a:pt x="56" y="90"/>
                    <a:pt x="58" y="87"/>
                  </a:cubicBezTo>
                  <a:close/>
                  <a:moveTo>
                    <a:pt x="56" y="21"/>
                  </a:moveTo>
                  <a:cubicBezTo>
                    <a:pt x="56" y="20"/>
                    <a:pt x="56" y="19"/>
                    <a:pt x="56" y="19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8"/>
                    <a:pt x="53" y="17"/>
                    <a:pt x="51" y="17"/>
                  </a:cubicBezTo>
                  <a:cubicBezTo>
                    <a:pt x="50" y="17"/>
                    <a:pt x="46" y="15"/>
                    <a:pt x="47" y="17"/>
                  </a:cubicBezTo>
                  <a:cubicBezTo>
                    <a:pt x="49" y="19"/>
                    <a:pt x="53" y="21"/>
                    <a:pt x="56" y="21"/>
                  </a:cubicBezTo>
                  <a:close/>
                  <a:moveTo>
                    <a:pt x="56" y="10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54" y="9"/>
                    <a:pt x="52" y="8"/>
                    <a:pt x="51" y="7"/>
                  </a:cubicBezTo>
                  <a:cubicBezTo>
                    <a:pt x="49" y="7"/>
                    <a:pt x="48" y="7"/>
                    <a:pt x="47" y="6"/>
                  </a:cubicBezTo>
                  <a:cubicBezTo>
                    <a:pt x="46" y="6"/>
                    <a:pt x="45" y="5"/>
                    <a:pt x="46" y="6"/>
                  </a:cubicBezTo>
                  <a:cubicBezTo>
                    <a:pt x="47" y="7"/>
                    <a:pt x="49" y="8"/>
                    <a:pt x="50" y="9"/>
                  </a:cubicBezTo>
                  <a:cubicBezTo>
                    <a:pt x="51" y="9"/>
                    <a:pt x="52" y="10"/>
                    <a:pt x="53" y="10"/>
                  </a:cubicBezTo>
                  <a:cubicBezTo>
                    <a:pt x="54" y="10"/>
                    <a:pt x="55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lose/>
                  <a:moveTo>
                    <a:pt x="56" y="29"/>
                  </a:moveTo>
                  <a:cubicBezTo>
                    <a:pt x="56" y="29"/>
                    <a:pt x="55" y="29"/>
                    <a:pt x="55" y="29"/>
                  </a:cubicBezTo>
                  <a:cubicBezTo>
                    <a:pt x="54" y="28"/>
                    <a:pt x="54" y="28"/>
                    <a:pt x="52" y="28"/>
                  </a:cubicBezTo>
                  <a:cubicBezTo>
                    <a:pt x="52" y="28"/>
                    <a:pt x="51" y="27"/>
                    <a:pt x="50" y="27"/>
                  </a:cubicBezTo>
                  <a:cubicBezTo>
                    <a:pt x="49" y="27"/>
                    <a:pt x="49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8"/>
                  </a:cubicBezTo>
                  <a:cubicBezTo>
                    <a:pt x="50" y="29"/>
                    <a:pt x="51" y="30"/>
                    <a:pt x="53" y="30"/>
                  </a:cubicBezTo>
                  <a:cubicBezTo>
                    <a:pt x="54" y="30"/>
                    <a:pt x="55" y="30"/>
                    <a:pt x="56" y="29"/>
                  </a:cubicBezTo>
                  <a:close/>
                  <a:moveTo>
                    <a:pt x="55" y="74"/>
                  </a:moveTo>
                  <a:cubicBezTo>
                    <a:pt x="57" y="72"/>
                    <a:pt x="55" y="71"/>
                    <a:pt x="54" y="69"/>
                  </a:cubicBezTo>
                  <a:cubicBezTo>
                    <a:pt x="53" y="67"/>
                    <a:pt x="54" y="68"/>
                    <a:pt x="54" y="66"/>
                  </a:cubicBezTo>
                  <a:cubicBezTo>
                    <a:pt x="53" y="63"/>
                    <a:pt x="54" y="61"/>
                    <a:pt x="52" y="58"/>
                  </a:cubicBezTo>
                  <a:cubicBezTo>
                    <a:pt x="51" y="56"/>
                    <a:pt x="50" y="55"/>
                    <a:pt x="49" y="53"/>
                  </a:cubicBezTo>
                  <a:cubicBezTo>
                    <a:pt x="45" y="49"/>
                    <a:pt x="44" y="46"/>
                    <a:pt x="44" y="42"/>
                  </a:cubicBezTo>
                  <a:cubicBezTo>
                    <a:pt x="44" y="43"/>
                    <a:pt x="44" y="44"/>
                    <a:pt x="43" y="45"/>
                  </a:cubicBezTo>
                  <a:cubicBezTo>
                    <a:pt x="42" y="49"/>
                    <a:pt x="40" y="54"/>
                    <a:pt x="40" y="58"/>
                  </a:cubicBezTo>
                  <a:cubicBezTo>
                    <a:pt x="41" y="69"/>
                    <a:pt x="48" y="71"/>
                    <a:pt x="55" y="74"/>
                  </a:cubicBezTo>
                  <a:close/>
                  <a:moveTo>
                    <a:pt x="52" y="86"/>
                  </a:moveTo>
                  <a:cubicBezTo>
                    <a:pt x="52" y="86"/>
                    <a:pt x="52" y="86"/>
                    <a:pt x="53" y="85"/>
                  </a:cubicBezTo>
                  <a:cubicBezTo>
                    <a:pt x="48" y="84"/>
                    <a:pt x="44" y="82"/>
                    <a:pt x="40" y="84"/>
                  </a:cubicBezTo>
                  <a:cubicBezTo>
                    <a:pt x="38" y="84"/>
                    <a:pt x="37" y="85"/>
                    <a:pt x="35" y="86"/>
                  </a:cubicBezTo>
                  <a:cubicBezTo>
                    <a:pt x="37" y="89"/>
                    <a:pt x="39" y="92"/>
                    <a:pt x="42" y="93"/>
                  </a:cubicBezTo>
                  <a:cubicBezTo>
                    <a:pt x="47" y="94"/>
                    <a:pt x="49" y="90"/>
                    <a:pt x="52" y="86"/>
                  </a:cubicBezTo>
                  <a:close/>
                  <a:moveTo>
                    <a:pt x="23" y="86"/>
                  </a:moveTo>
                  <a:cubicBezTo>
                    <a:pt x="23" y="86"/>
                    <a:pt x="24" y="86"/>
                    <a:pt x="24" y="86"/>
                  </a:cubicBezTo>
                  <a:cubicBezTo>
                    <a:pt x="22" y="85"/>
                    <a:pt x="21" y="83"/>
                    <a:pt x="20" y="81"/>
                  </a:cubicBezTo>
                  <a:cubicBezTo>
                    <a:pt x="18" y="79"/>
                    <a:pt x="15" y="78"/>
                    <a:pt x="13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8"/>
                  </a:cubicBezTo>
                  <a:cubicBezTo>
                    <a:pt x="13" y="79"/>
                    <a:pt x="13" y="79"/>
                    <a:pt x="13" y="80"/>
                  </a:cubicBezTo>
                  <a:cubicBezTo>
                    <a:pt x="13" y="82"/>
                    <a:pt x="11" y="83"/>
                    <a:pt x="11" y="85"/>
                  </a:cubicBezTo>
                  <a:cubicBezTo>
                    <a:pt x="11" y="86"/>
                    <a:pt x="12" y="87"/>
                    <a:pt x="12" y="88"/>
                  </a:cubicBezTo>
                  <a:cubicBezTo>
                    <a:pt x="13" y="90"/>
                    <a:pt x="12" y="93"/>
                    <a:pt x="16" y="93"/>
                  </a:cubicBezTo>
                  <a:cubicBezTo>
                    <a:pt x="17" y="93"/>
                    <a:pt x="19" y="93"/>
                    <a:pt x="20" y="93"/>
                  </a:cubicBezTo>
                  <a:cubicBezTo>
                    <a:pt x="23" y="91"/>
                    <a:pt x="23" y="89"/>
                    <a:pt x="23" y="86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2" name="Freeform 232"/>
            <p:cNvSpPr>
              <a:spLocks noEditPoints="1"/>
            </p:cNvSpPr>
            <p:nvPr/>
          </p:nvSpPr>
          <p:spPr bwMode="auto">
            <a:xfrm>
              <a:off x="4240627" y="2167358"/>
              <a:ext cx="244475" cy="180975"/>
            </a:xfrm>
            <a:custGeom>
              <a:avLst/>
              <a:gdLst>
                <a:gd name="T0" fmla="*/ 112 w 112"/>
                <a:gd name="T1" fmla="*/ 58 h 83"/>
                <a:gd name="T2" fmla="*/ 102 w 112"/>
                <a:gd name="T3" fmla="*/ 78 h 83"/>
                <a:gd name="T4" fmla="*/ 86 w 112"/>
                <a:gd name="T5" fmla="*/ 78 h 83"/>
                <a:gd name="T6" fmla="*/ 69 w 112"/>
                <a:gd name="T7" fmla="*/ 79 h 83"/>
                <a:gd name="T8" fmla="*/ 57 w 112"/>
                <a:gd name="T9" fmla="*/ 81 h 83"/>
                <a:gd name="T10" fmla="*/ 53 w 112"/>
                <a:gd name="T11" fmla="*/ 80 h 83"/>
                <a:gd name="T12" fmla="*/ 36 w 112"/>
                <a:gd name="T13" fmla="*/ 78 h 83"/>
                <a:gd name="T14" fmla="*/ 20 w 112"/>
                <a:gd name="T15" fmla="*/ 78 h 83"/>
                <a:gd name="T16" fmla="*/ 10 w 112"/>
                <a:gd name="T17" fmla="*/ 58 h 83"/>
                <a:gd name="T18" fmla="*/ 2 w 112"/>
                <a:gd name="T19" fmla="*/ 27 h 83"/>
                <a:gd name="T20" fmla="*/ 39 w 112"/>
                <a:gd name="T21" fmla="*/ 15 h 83"/>
                <a:gd name="T22" fmla="*/ 45 w 112"/>
                <a:gd name="T23" fmla="*/ 25 h 83"/>
                <a:gd name="T24" fmla="*/ 38 w 112"/>
                <a:gd name="T25" fmla="*/ 41 h 83"/>
                <a:gd name="T26" fmla="*/ 42 w 112"/>
                <a:gd name="T27" fmla="*/ 68 h 83"/>
                <a:gd name="T28" fmla="*/ 54 w 112"/>
                <a:gd name="T29" fmla="*/ 72 h 83"/>
                <a:gd name="T30" fmla="*/ 54 w 112"/>
                <a:gd name="T31" fmla="*/ 71 h 83"/>
                <a:gd name="T32" fmla="*/ 54 w 112"/>
                <a:gd name="T33" fmla="*/ 66 h 83"/>
                <a:gd name="T34" fmla="*/ 53 w 112"/>
                <a:gd name="T35" fmla="*/ 56 h 83"/>
                <a:gd name="T36" fmla="*/ 44 w 112"/>
                <a:gd name="T37" fmla="*/ 33 h 83"/>
                <a:gd name="T38" fmla="*/ 47 w 112"/>
                <a:gd name="T39" fmla="*/ 27 h 83"/>
                <a:gd name="T40" fmla="*/ 52 w 112"/>
                <a:gd name="T41" fmla="*/ 28 h 83"/>
                <a:gd name="T42" fmla="*/ 70 w 112"/>
                <a:gd name="T43" fmla="*/ 28 h 83"/>
                <a:gd name="T44" fmla="*/ 75 w 112"/>
                <a:gd name="T45" fmla="*/ 27 h 83"/>
                <a:gd name="T46" fmla="*/ 78 w 112"/>
                <a:gd name="T47" fmla="*/ 33 h 83"/>
                <a:gd name="T48" fmla="*/ 69 w 112"/>
                <a:gd name="T49" fmla="*/ 56 h 83"/>
                <a:gd name="T50" fmla="*/ 68 w 112"/>
                <a:gd name="T51" fmla="*/ 66 h 83"/>
                <a:gd name="T52" fmla="*/ 68 w 112"/>
                <a:gd name="T53" fmla="*/ 71 h 83"/>
                <a:gd name="T54" fmla="*/ 68 w 112"/>
                <a:gd name="T55" fmla="*/ 72 h 83"/>
                <a:gd name="T56" fmla="*/ 80 w 112"/>
                <a:gd name="T57" fmla="*/ 68 h 83"/>
                <a:gd name="T58" fmla="*/ 84 w 112"/>
                <a:gd name="T59" fmla="*/ 41 h 83"/>
                <a:gd name="T60" fmla="*/ 77 w 112"/>
                <a:gd name="T61" fmla="*/ 25 h 83"/>
                <a:gd name="T62" fmla="*/ 83 w 112"/>
                <a:gd name="T63" fmla="*/ 15 h 83"/>
                <a:gd name="T64" fmla="*/ 87 w 112"/>
                <a:gd name="T65" fmla="*/ 15 h 83"/>
                <a:gd name="T66" fmla="*/ 87 w 112"/>
                <a:gd name="T67" fmla="*/ 16 h 83"/>
                <a:gd name="T68" fmla="*/ 110 w 112"/>
                <a:gd name="T69" fmla="*/ 31 h 83"/>
                <a:gd name="T70" fmla="*/ 108 w 112"/>
                <a:gd name="T71" fmla="*/ 61 h 83"/>
                <a:gd name="T72" fmla="*/ 20 w 112"/>
                <a:gd name="T73" fmla="*/ 71 h 83"/>
                <a:gd name="T74" fmla="*/ 15 w 112"/>
                <a:gd name="T75" fmla="*/ 57 h 83"/>
                <a:gd name="T76" fmla="*/ 17 w 112"/>
                <a:gd name="T77" fmla="*/ 11 h 83"/>
                <a:gd name="T78" fmla="*/ 8 w 112"/>
                <a:gd name="T79" fmla="*/ 41 h 83"/>
                <a:gd name="T80" fmla="*/ 20 w 112"/>
                <a:gd name="T81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83">
                  <a:moveTo>
                    <a:pt x="110" y="58"/>
                  </a:moveTo>
                  <a:cubicBezTo>
                    <a:pt x="112" y="58"/>
                    <a:pt x="112" y="58"/>
                    <a:pt x="112" y="58"/>
                  </a:cubicBezTo>
                  <a:cubicBezTo>
                    <a:pt x="111" y="63"/>
                    <a:pt x="112" y="68"/>
                    <a:pt x="109" y="71"/>
                  </a:cubicBezTo>
                  <a:cubicBezTo>
                    <a:pt x="106" y="74"/>
                    <a:pt x="104" y="74"/>
                    <a:pt x="102" y="78"/>
                  </a:cubicBezTo>
                  <a:cubicBezTo>
                    <a:pt x="102" y="78"/>
                    <a:pt x="102" y="79"/>
                    <a:pt x="102" y="79"/>
                  </a:cubicBezTo>
                  <a:cubicBezTo>
                    <a:pt x="98" y="83"/>
                    <a:pt x="92" y="80"/>
                    <a:pt x="86" y="78"/>
                  </a:cubicBezTo>
                  <a:cubicBezTo>
                    <a:pt x="80" y="75"/>
                    <a:pt x="76" y="79"/>
                    <a:pt x="70" y="79"/>
                  </a:cubicBezTo>
                  <a:cubicBezTo>
                    <a:pt x="70" y="79"/>
                    <a:pt x="70" y="79"/>
                    <a:pt x="69" y="79"/>
                  </a:cubicBezTo>
                  <a:cubicBezTo>
                    <a:pt x="66" y="80"/>
                    <a:pt x="63" y="81"/>
                    <a:pt x="60" y="82"/>
                  </a:cubicBezTo>
                  <a:cubicBezTo>
                    <a:pt x="60" y="82"/>
                    <a:pt x="59" y="82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5" y="81"/>
                    <a:pt x="54" y="81"/>
                    <a:pt x="53" y="80"/>
                  </a:cubicBezTo>
                  <a:cubicBezTo>
                    <a:pt x="53" y="80"/>
                    <a:pt x="53" y="79"/>
                    <a:pt x="52" y="79"/>
                  </a:cubicBezTo>
                  <a:cubicBezTo>
                    <a:pt x="46" y="79"/>
                    <a:pt x="41" y="75"/>
                    <a:pt x="36" y="78"/>
                  </a:cubicBezTo>
                  <a:cubicBezTo>
                    <a:pt x="30" y="80"/>
                    <a:pt x="24" y="83"/>
                    <a:pt x="20" y="79"/>
                  </a:cubicBezTo>
                  <a:cubicBezTo>
                    <a:pt x="20" y="79"/>
                    <a:pt x="20" y="78"/>
                    <a:pt x="20" y="78"/>
                  </a:cubicBezTo>
                  <a:cubicBezTo>
                    <a:pt x="18" y="74"/>
                    <a:pt x="16" y="74"/>
                    <a:pt x="13" y="71"/>
                  </a:cubicBezTo>
                  <a:cubicBezTo>
                    <a:pt x="9" y="68"/>
                    <a:pt x="11" y="63"/>
                    <a:pt x="10" y="58"/>
                  </a:cubicBezTo>
                  <a:cubicBezTo>
                    <a:pt x="9" y="54"/>
                    <a:pt x="7" y="50"/>
                    <a:pt x="5" y="47"/>
                  </a:cubicBezTo>
                  <a:cubicBezTo>
                    <a:pt x="2" y="39"/>
                    <a:pt x="0" y="35"/>
                    <a:pt x="2" y="27"/>
                  </a:cubicBezTo>
                  <a:cubicBezTo>
                    <a:pt x="5" y="17"/>
                    <a:pt x="10" y="0"/>
                    <a:pt x="25" y="4"/>
                  </a:cubicBezTo>
                  <a:cubicBezTo>
                    <a:pt x="31" y="5"/>
                    <a:pt x="36" y="10"/>
                    <a:pt x="39" y="15"/>
                  </a:cubicBezTo>
                  <a:cubicBezTo>
                    <a:pt x="41" y="16"/>
                    <a:pt x="43" y="19"/>
                    <a:pt x="44" y="22"/>
                  </a:cubicBezTo>
                  <a:cubicBezTo>
                    <a:pt x="43" y="22"/>
                    <a:pt x="44" y="24"/>
                    <a:pt x="45" y="25"/>
                  </a:cubicBezTo>
                  <a:cubicBezTo>
                    <a:pt x="45" y="26"/>
                    <a:pt x="46" y="26"/>
                    <a:pt x="46" y="27"/>
                  </a:cubicBezTo>
                  <a:cubicBezTo>
                    <a:pt x="41" y="31"/>
                    <a:pt x="41" y="35"/>
                    <a:pt x="38" y="41"/>
                  </a:cubicBezTo>
                  <a:cubicBezTo>
                    <a:pt x="36" y="46"/>
                    <a:pt x="35" y="51"/>
                    <a:pt x="35" y="56"/>
                  </a:cubicBezTo>
                  <a:cubicBezTo>
                    <a:pt x="36" y="61"/>
                    <a:pt x="38" y="65"/>
                    <a:pt x="42" y="68"/>
                  </a:cubicBezTo>
                  <a:cubicBezTo>
                    <a:pt x="45" y="70"/>
                    <a:pt x="48" y="70"/>
                    <a:pt x="52" y="71"/>
                  </a:cubicBezTo>
                  <a:cubicBezTo>
                    <a:pt x="52" y="72"/>
                    <a:pt x="53" y="72"/>
                    <a:pt x="54" y="72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5" y="70"/>
                    <a:pt x="55" y="69"/>
                    <a:pt x="55" y="68"/>
                  </a:cubicBezTo>
                  <a:cubicBezTo>
                    <a:pt x="55" y="67"/>
                    <a:pt x="54" y="67"/>
                    <a:pt x="54" y="66"/>
                  </a:cubicBezTo>
                  <a:cubicBezTo>
                    <a:pt x="53" y="64"/>
                    <a:pt x="53" y="62"/>
                    <a:pt x="53" y="60"/>
                  </a:cubicBezTo>
                  <a:cubicBezTo>
                    <a:pt x="53" y="58"/>
                    <a:pt x="54" y="58"/>
                    <a:pt x="53" y="56"/>
                  </a:cubicBezTo>
                  <a:cubicBezTo>
                    <a:pt x="52" y="53"/>
                    <a:pt x="50" y="51"/>
                    <a:pt x="48" y="49"/>
                  </a:cubicBezTo>
                  <a:cubicBezTo>
                    <a:pt x="44" y="44"/>
                    <a:pt x="41" y="40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1"/>
                    <a:pt x="46" y="29"/>
                    <a:pt x="47" y="27"/>
                  </a:cubicBezTo>
                  <a:cubicBezTo>
                    <a:pt x="48" y="28"/>
                    <a:pt x="49" y="28"/>
                    <a:pt x="51" y="28"/>
                  </a:cubicBezTo>
                  <a:cubicBezTo>
                    <a:pt x="51" y="28"/>
                    <a:pt x="51" y="28"/>
                    <a:pt x="52" y="28"/>
                  </a:cubicBezTo>
                  <a:cubicBezTo>
                    <a:pt x="55" y="30"/>
                    <a:pt x="58" y="31"/>
                    <a:pt x="62" y="31"/>
                  </a:cubicBezTo>
                  <a:cubicBezTo>
                    <a:pt x="65" y="31"/>
                    <a:pt x="69" y="30"/>
                    <a:pt x="70" y="28"/>
                  </a:cubicBezTo>
                  <a:cubicBezTo>
                    <a:pt x="70" y="28"/>
                    <a:pt x="71" y="28"/>
                    <a:pt x="71" y="28"/>
                  </a:cubicBezTo>
                  <a:cubicBezTo>
                    <a:pt x="72" y="28"/>
                    <a:pt x="74" y="28"/>
                    <a:pt x="75" y="27"/>
                  </a:cubicBezTo>
                  <a:cubicBezTo>
                    <a:pt x="76" y="29"/>
                    <a:pt x="77" y="31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0" y="40"/>
                    <a:pt x="78" y="44"/>
                    <a:pt x="73" y="49"/>
                  </a:cubicBezTo>
                  <a:cubicBezTo>
                    <a:pt x="72" y="51"/>
                    <a:pt x="70" y="53"/>
                    <a:pt x="69" y="56"/>
                  </a:cubicBezTo>
                  <a:cubicBezTo>
                    <a:pt x="68" y="58"/>
                    <a:pt x="69" y="58"/>
                    <a:pt x="69" y="60"/>
                  </a:cubicBezTo>
                  <a:cubicBezTo>
                    <a:pt x="69" y="62"/>
                    <a:pt x="69" y="64"/>
                    <a:pt x="68" y="66"/>
                  </a:cubicBezTo>
                  <a:cubicBezTo>
                    <a:pt x="67" y="67"/>
                    <a:pt x="67" y="67"/>
                    <a:pt x="67" y="68"/>
                  </a:cubicBezTo>
                  <a:cubicBezTo>
                    <a:pt x="67" y="69"/>
                    <a:pt x="67" y="70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71"/>
                    <a:pt x="68" y="71"/>
                    <a:pt x="68" y="72"/>
                  </a:cubicBezTo>
                  <a:cubicBezTo>
                    <a:pt x="69" y="72"/>
                    <a:pt x="70" y="72"/>
                    <a:pt x="70" y="71"/>
                  </a:cubicBezTo>
                  <a:cubicBezTo>
                    <a:pt x="73" y="70"/>
                    <a:pt x="77" y="70"/>
                    <a:pt x="80" y="68"/>
                  </a:cubicBezTo>
                  <a:cubicBezTo>
                    <a:pt x="84" y="65"/>
                    <a:pt x="86" y="61"/>
                    <a:pt x="87" y="56"/>
                  </a:cubicBezTo>
                  <a:cubicBezTo>
                    <a:pt x="87" y="51"/>
                    <a:pt x="86" y="46"/>
                    <a:pt x="84" y="41"/>
                  </a:cubicBezTo>
                  <a:cubicBezTo>
                    <a:pt x="81" y="35"/>
                    <a:pt x="81" y="31"/>
                    <a:pt x="76" y="27"/>
                  </a:cubicBezTo>
                  <a:cubicBezTo>
                    <a:pt x="76" y="26"/>
                    <a:pt x="77" y="26"/>
                    <a:pt x="77" y="25"/>
                  </a:cubicBezTo>
                  <a:cubicBezTo>
                    <a:pt x="78" y="24"/>
                    <a:pt x="78" y="22"/>
                    <a:pt x="78" y="22"/>
                  </a:cubicBezTo>
                  <a:cubicBezTo>
                    <a:pt x="79" y="19"/>
                    <a:pt x="81" y="16"/>
                    <a:pt x="83" y="15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6"/>
                    <a:pt x="86" y="17"/>
                    <a:pt x="87" y="16"/>
                  </a:cubicBezTo>
                  <a:cubicBezTo>
                    <a:pt x="93" y="11"/>
                    <a:pt x="103" y="7"/>
                    <a:pt x="108" y="16"/>
                  </a:cubicBezTo>
                  <a:cubicBezTo>
                    <a:pt x="111" y="20"/>
                    <a:pt x="110" y="26"/>
                    <a:pt x="110" y="31"/>
                  </a:cubicBezTo>
                  <a:cubicBezTo>
                    <a:pt x="110" y="40"/>
                    <a:pt x="111" y="52"/>
                    <a:pt x="107" y="60"/>
                  </a:cubicBezTo>
                  <a:cubicBezTo>
                    <a:pt x="106" y="61"/>
                    <a:pt x="108" y="62"/>
                    <a:pt x="108" y="61"/>
                  </a:cubicBezTo>
                  <a:cubicBezTo>
                    <a:pt x="109" y="60"/>
                    <a:pt x="109" y="59"/>
                    <a:pt x="110" y="58"/>
                  </a:cubicBezTo>
                  <a:close/>
                  <a:moveTo>
                    <a:pt x="20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17" y="67"/>
                    <a:pt x="16" y="62"/>
                    <a:pt x="15" y="57"/>
                  </a:cubicBezTo>
                  <a:cubicBezTo>
                    <a:pt x="14" y="52"/>
                    <a:pt x="12" y="48"/>
                    <a:pt x="11" y="44"/>
                  </a:cubicBezTo>
                  <a:cubicBezTo>
                    <a:pt x="7" y="32"/>
                    <a:pt x="10" y="21"/>
                    <a:pt x="17" y="11"/>
                  </a:cubicBezTo>
                  <a:cubicBezTo>
                    <a:pt x="17" y="11"/>
                    <a:pt x="16" y="10"/>
                    <a:pt x="16" y="11"/>
                  </a:cubicBezTo>
                  <a:cubicBezTo>
                    <a:pt x="9" y="20"/>
                    <a:pt x="5" y="30"/>
                    <a:pt x="8" y="41"/>
                  </a:cubicBezTo>
                  <a:cubicBezTo>
                    <a:pt x="10" y="47"/>
                    <a:pt x="13" y="52"/>
                    <a:pt x="14" y="58"/>
                  </a:cubicBezTo>
                  <a:cubicBezTo>
                    <a:pt x="15" y="63"/>
                    <a:pt x="17" y="67"/>
                    <a:pt x="20" y="71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3" name="Freeform 233"/>
            <p:cNvSpPr>
              <a:spLocks/>
            </p:cNvSpPr>
            <p:nvPr/>
          </p:nvSpPr>
          <p:spPr bwMode="auto">
            <a:xfrm>
              <a:off x="4427952" y="2181645"/>
              <a:ext cx="58738" cy="120650"/>
            </a:xfrm>
            <a:custGeom>
              <a:avLst/>
              <a:gdLst>
                <a:gd name="T0" fmla="*/ 24 w 27"/>
                <a:gd name="T1" fmla="*/ 10 h 55"/>
                <a:gd name="T2" fmla="*/ 26 w 27"/>
                <a:gd name="T3" fmla="*/ 35 h 55"/>
                <a:gd name="T4" fmla="*/ 24 w 27"/>
                <a:gd name="T5" fmla="*/ 51 h 55"/>
                <a:gd name="T6" fmla="*/ 22 w 27"/>
                <a:gd name="T7" fmla="*/ 54 h 55"/>
                <a:gd name="T8" fmla="*/ 21 w 27"/>
                <a:gd name="T9" fmla="*/ 53 h 55"/>
                <a:gd name="T10" fmla="*/ 24 w 27"/>
                <a:gd name="T11" fmla="*/ 24 h 55"/>
                <a:gd name="T12" fmla="*/ 22 w 27"/>
                <a:gd name="T13" fmla="*/ 9 h 55"/>
                <a:gd name="T14" fmla="*/ 1 w 27"/>
                <a:gd name="T15" fmla="*/ 9 h 55"/>
                <a:gd name="T16" fmla="*/ 0 w 27"/>
                <a:gd name="T17" fmla="*/ 9 h 55"/>
                <a:gd name="T18" fmla="*/ 1 w 27"/>
                <a:gd name="T19" fmla="*/ 8 h 55"/>
                <a:gd name="T20" fmla="*/ 15 w 27"/>
                <a:gd name="T21" fmla="*/ 2 h 55"/>
                <a:gd name="T22" fmla="*/ 24 w 27"/>
                <a:gd name="T2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5">
                  <a:moveTo>
                    <a:pt x="24" y="10"/>
                  </a:moveTo>
                  <a:cubicBezTo>
                    <a:pt x="27" y="18"/>
                    <a:pt x="26" y="27"/>
                    <a:pt x="26" y="35"/>
                  </a:cubicBezTo>
                  <a:cubicBezTo>
                    <a:pt x="26" y="41"/>
                    <a:pt x="26" y="46"/>
                    <a:pt x="24" y="51"/>
                  </a:cubicBezTo>
                  <a:cubicBezTo>
                    <a:pt x="23" y="52"/>
                    <a:pt x="23" y="53"/>
                    <a:pt x="22" y="54"/>
                  </a:cubicBezTo>
                  <a:cubicBezTo>
                    <a:pt x="22" y="55"/>
                    <a:pt x="20" y="54"/>
                    <a:pt x="21" y="53"/>
                  </a:cubicBezTo>
                  <a:cubicBezTo>
                    <a:pt x="25" y="45"/>
                    <a:pt x="24" y="33"/>
                    <a:pt x="24" y="24"/>
                  </a:cubicBezTo>
                  <a:cubicBezTo>
                    <a:pt x="24" y="19"/>
                    <a:pt x="25" y="13"/>
                    <a:pt x="22" y="9"/>
                  </a:cubicBezTo>
                  <a:cubicBezTo>
                    <a:pt x="17" y="0"/>
                    <a:pt x="7" y="4"/>
                    <a:pt x="1" y="9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5" y="5"/>
                    <a:pt x="9" y="1"/>
                    <a:pt x="15" y="2"/>
                  </a:cubicBezTo>
                  <a:cubicBezTo>
                    <a:pt x="19" y="3"/>
                    <a:pt x="23" y="6"/>
                    <a:pt x="24" y="10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4" name="Freeform 303"/>
            <p:cNvSpPr>
              <a:spLocks/>
            </p:cNvSpPr>
            <p:nvPr/>
          </p:nvSpPr>
          <p:spPr bwMode="auto">
            <a:xfrm>
              <a:off x="4297777" y="2345157"/>
              <a:ext cx="61913" cy="33337"/>
            </a:xfrm>
            <a:custGeom>
              <a:avLst/>
              <a:gdLst>
                <a:gd name="T0" fmla="*/ 29 w 29"/>
                <a:gd name="T1" fmla="*/ 1 h 15"/>
                <a:gd name="T2" fmla="*/ 29 w 29"/>
                <a:gd name="T3" fmla="*/ 1 h 15"/>
                <a:gd name="T4" fmla="*/ 21 w 29"/>
                <a:gd name="T5" fmla="*/ 9 h 15"/>
                <a:gd name="T6" fmla="*/ 0 w 29"/>
                <a:gd name="T7" fmla="*/ 1 h 15"/>
                <a:gd name="T8" fmla="*/ 1 w 29"/>
                <a:gd name="T9" fmla="*/ 1 h 15"/>
                <a:gd name="T10" fmla="*/ 5 w 29"/>
                <a:gd name="T11" fmla="*/ 0 h 15"/>
                <a:gd name="T12" fmla="*/ 16 w 29"/>
                <a:gd name="T13" fmla="*/ 9 h 15"/>
                <a:gd name="T14" fmla="*/ 23 w 29"/>
                <a:gd name="T15" fmla="*/ 3 h 15"/>
                <a:gd name="T16" fmla="*/ 26 w 29"/>
                <a:gd name="T17" fmla="*/ 1 h 15"/>
                <a:gd name="T18" fmla="*/ 29 w 29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5">
                  <a:moveTo>
                    <a:pt x="29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7" y="4"/>
                    <a:pt x="24" y="7"/>
                    <a:pt x="21" y="9"/>
                  </a:cubicBezTo>
                  <a:cubicBezTo>
                    <a:pt x="13" y="15"/>
                    <a:pt x="1" y="12"/>
                    <a:pt x="0" y="1"/>
                  </a:cubicBezTo>
                  <a:cubicBezTo>
                    <a:pt x="0" y="1"/>
                    <a:pt x="0" y="2"/>
                    <a:pt x="1" y="1"/>
                  </a:cubicBezTo>
                  <a:cubicBezTo>
                    <a:pt x="2" y="1"/>
                    <a:pt x="4" y="1"/>
                    <a:pt x="5" y="0"/>
                  </a:cubicBezTo>
                  <a:cubicBezTo>
                    <a:pt x="7" y="5"/>
                    <a:pt x="11" y="10"/>
                    <a:pt x="16" y="9"/>
                  </a:cubicBezTo>
                  <a:cubicBezTo>
                    <a:pt x="19" y="8"/>
                    <a:pt x="22" y="6"/>
                    <a:pt x="23" y="3"/>
                  </a:cubicBezTo>
                  <a:cubicBezTo>
                    <a:pt x="24" y="2"/>
                    <a:pt x="24" y="1"/>
                    <a:pt x="26" y="1"/>
                  </a:cubicBezTo>
                  <a:cubicBezTo>
                    <a:pt x="28" y="0"/>
                    <a:pt x="27" y="1"/>
                    <a:pt x="29" y="1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5" name="Freeform 344"/>
            <p:cNvSpPr>
              <a:spLocks/>
            </p:cNvSpPr>
            <p:nvPr/>
          </p:nvSpPr>
          <p:spPr bwMode="auto">
            <a:xfrm>
              <a:off x="4251739" y="2189582"/>
              <a:ext cx="34925" cy="131762"/>
            </a:xfrm>
            <a:custGeom>
              <a:avLst/>
              <a:gdLst>
                <a:gd name="T0" fmla="*/ 16 w 16"/>
                <a:gd name="T1" fmla="*/ 61 h 61"/>
                <a:gd name="T2" fmla="*/ 15 w 16"/>
                <a:gd name="T3" fmla="*/ 61 h 61"/>
                <a:gd name="T4" fmla="*/ 9 w 16"/>
                <a:gd name="T5" fmla="*/ 48 h 61"/>
                <a:gd name="T6" fmla="*/ 3 w 16"/>
                <a:gd name="T7" fmla="*/ 31 h 61"/>
                <a:gd name="T8" fmla="*/ 11 w 16"/>
                <a:gd name="T9" fmla="*/ 1 h 61"/>
                <a:gd name="T10" fmla="*/ 12 w 16"/>
                <a:gd name="T11" fmla="*/ 1 h 61"/>
                <a:gd name="T12" fmla="*/ 6 w 16"/>
                <a:gd name="T13" fmla="*/ 34 h 61"/>
                <a:gd name="T14" fmla="*/ 10 w 16"/>
                <a:gd name="T15" fmla="*/ 47 h 61"/>
                <a:gd name="T16" fmla="*/ 16 w 16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1">
                  <a:moveTo>
                    <a:pt x="16" y="61"/>
                  </a:moveTo>
                  <a:cubicBezTo>
                    <a:pt x="16" y="61"/>
                    <a:pt x="16" y="61"/>
                    <a:pt x="15" y="61"/>
                  </a:cubicBezTo>
                  <a:cubicBezTo>
                    <a:pt x="12" y="57"/>
                    <a:pt x="10" y="53"/>
                    <a:pt x="9" y="48"/>
                  </a:cubicBezTo>
                  <a:cubicBezTo>
                    <a:pt x="8" y="42"/>
                    <a:pt x="5" y="37"/>
                    <a:pt x="3" y="31"/>
                  </a:cubicBezTo>
                  <a:cubicBezTo>
                    <a:pt x="0" y="20"/>
                    <a:pt x="4" y="10"/>
                    <a:pt x="11" y="1"/>
                  </a:cubicBezTo>
                  <a:cubicBezTo>
                    <a:pt x="11" y="0"/>
                    <a:pt x="12" y="1"/>
                    <a:pt x="12" y="1"/>
                  </a:cubicBezTo>
                  <a:cubicBezTo>
                    <a:pt x="5" y="11"/>
                    <a:pt x="2" y="22"/>
                    <a:pt x="6" y="34"/>
                  </a:cubicBezTo>
                  <a:cubicBezTo>
                    <a:pt x="7" y="38"/>
                    <a:pt x="9" y="42"/>
                    <a:pt x="10" y="47"/>
                  </a:cubicBezTo>
                  <a:cubicBezTo>
                    <a:pt x="11" y="52"/>
                    <a:pt x="12" y="57"/>
                    <a:pt x="16" y="61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  <p:sp>
          <p:nvSpPr>
            <p:cNvPr id="116" name="Freeform 345"/>
            <p:cNvSpPr>
              <a:spLocks/>
            </p:cNvSpPr>
            <p:nvPr/>
          </p:nvSpPr>
          <p:spPr bwMode="auto">
            <a:xfrm>
              <a:off x="4258089" y="2321345"/>
              <a:ext cx="28575" cy="39687"/>
            </a:xfrm>
            <a:custGeom>
              <a:avLst/>
              <a:gdLst>
                <a:gd name="T0" fmla="*/ 13 w 13"/>
                <a:gd name="T1" fmla="*/ 11 h 18"/>
                <a:gd name="T2" fmla="*/ 12 w 13"/>
                <a:gd name="T3" fmla="*/ 11 h 18"/>
                <a:gd name="T4" fmla="*/ 9 w 13"/>
                <a:gd name="T5" fmla="*/ 18 h 18"/>
                <a:gd name="T6" fmla="*/ 5 w 13"/>
                <a:gd name="T7" fmla="*/ 18 h 18"/>
                <a:gd name="T8" fmla="*/ 1 w 13"/>
                <a:gd name="T9" fmla="*/ 13 h 18"/>
                <a:gd name="T10" fmla="*/ 0 w 13"/>
                <a:gd name="T11" fmla="*/ 10 h 18"/>
                <a:gd name="T12" fmla="*/ 2 w 13"/>
                <a:gd name="T13" fmla="*/ 5 h 18"/>
                <a:gd name="T14" fmla="*/ 2 w 13"/>
                <a:gd name="T15" fmla="*/ 3 h 18"/>
                <a:gd name="T16" fmla="*/ 2 w 13"/>
                <a:gd name="T17" fmla="*/ 1 h 18"/>
                <a:gd name="T18" fmla="*/ 2 w 13"/>
                <a:gd name="T19" fmla="*/ 0 h 18"/>
                <a:gd name="T20" fmla="*/ 9 w 13"/>
                <a:gd name="T21" fmla="*/ 6 h 18"/>
                <a:gd name="T22" fmla="*/ 13 w 13"/>
                <a:gd name="T23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8">
                  <a:moveTo>
                    <a:pt x="13" y="11"/>
                  </a:moveTo>
                  <a:cubicBezTo>
                    <a:pt x="13" y="11"/>
                    <a:pt x="12" y="11"/>
                    <a:pt x="12" y="11"/>
                  </a:cubicBezTo>
                  <a:cubicBezTo>
                    <a:pt x="12" y="14"/>
                    <a:pt x="12" y="16"/>
                    <a:pt x="9" y="18"/>
                  </a:cubicBezTo>
                  <a:cubicBezTo>
                    <a:pt x="8" y="18"/>
                    <a:pt x="6" y="18"/>
                    <a:pt x="5" y="18"/>
                  </a:cubicBezTo>
                  <a:cubicBezTo>
                    <a:pt x="1" y="18"/>
                    <a:pt x="2" y="15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2" y="7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4" y="3"/>
                    <a:pt x="7" y="4"/>
                    <a:pt x="9" y="6"/>
                  </a:cubicBezTo>
                  <a:cubicBezTo>
                    <a:pt x="10" y="8"/>
                    <a:pt x="11" y="10"/>
                    <a:pt x="13" y="11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050"/>
            </a:p>
          </p:txBody>
        </p:sp>
      </p:grpSp>
      <p:sp>
        <p:nvSpPr>
          <p:cNvPr id="117" name="Freeform 10"/>
          <p:cNvSpPr>
            <a:spLocks/>
          </p:cNvSpPr>
          <p:nvPr/>
        </p:nvSpPr>
        <p:spPr bwMode="auto">
          <a:xfrm>
            <a:off x="175824" y="2061478"/>
            <a:ext cx="324400" cy="184251"/>
          </a:xfrm>
          <a:custGeom>
            <a:avLst/>
            <a:gdLst>
              <a:gd name="T0" fmla="*/ 99 w 176"/>
              <a:gd name="T1" fmla="*/ 2 h 98"/>
              <a:gd name="T2" fmla="*/ 104 w 176"/>
              <a:gd name="T3" fmla="*/ 10 h 98"/>
              <a:gd name="T4" fmla="*/ 116 w 176"/>
              <a:gd name="T5" fmla="*/ 23 h 98"/>
              <a:gd name="T6" fmla="*/ 115 w 176"/>
              <a:gd name="T7" fmla="*/ 32 h 98"/>
              <a:gd name="T8" fmla="*/ 129 w 176"/>
              <a:gd name="T9" fmla="*/ 29 h 98"/>
              <a:gd name="T10" fmla="*/ 134 w 176"/>
              <a:gd name="T11" fmla="*/ 36 h 98"/>
              <a:gd name="T12" fmla="*/ 137 w 176"/>
              <a:gd name="T13" fmla="*/ 43 h 98"/>
              <a:gd name="T14" fmla="*/ 142 w 176"/>
              <a:gd name="T15" fmla="*/ 47 h 98"/>
              <a:gd name="T16" fmla="*/ 137 w 176"/>
              <a:gd name="T17" fmla="*/ 51 h 98"/>
              <a:gd name="T18" fmla="*/ 118 w 176"/>
              <a:gd name="T19" fmla="*/ 41 h 98"/>
              <a:gd name="T20" fmla="*/ 109 w 176"/>
              <a:gd name="T21" fmla="*/ 38 h 98"/>
              <a:gd name="T22" fmla="*/ 108 w 176"/>
              <a:gd name="T23" fmla="*/ 23 h 98"/>
              <a:gd name="T24" fmla="*/ 100 w 176"/>
              <a:gd name="T25" fmla="*/ 17 h 98"/>
              <a:gd name="T26" fmla="*/ 91 w 176"/>
              <a:gd name="T27" fmla="*/ 1 h 98"/>
              <a:gd name="T28" fmla="*/ 72 w 176"/>
              <a:gd name="T29" fmla="*/ 1 h 98"/>
              <a:gd name="T30" fmla="*/ 81 w 176"/>
              <a:gd name="T31" fmla="*/ 19 h 98"/>
              <a:gd name="T32" fmla="*/ 97 w 176"/>
              <a:gd name="T33" fmla="*/ 35 h 98"/>
              <a:gd name="T34" fmla="*/ 94 w 176"/>
              <a:gd name="T35" fmla="*/ 40 h 98"/>
              <a:gd name="T36" fmla="*/ 89 w 176"/>
              <a:gd name="T37" fmla="*/ 36 h 98"/>
              <a:gd name="T38" fmla="*/ 77 w 176"/>
              <a:gd name="T39" fmla="*/ 26 h 98"/>
              <a:gd name="T40" fmla="*/ 53 w 176"/>
              <a:gd name="T41" fmla="*/ 26 h 98"/>
              <a:gd name="T42" fmla="*/ 44 w 176"/>
              <a:gd name="T43" fmla="*/ 40 h 98"/>
              <a:gd name="T44" fmla="*/ 38 w 176"/>
              <a:gd name="T45" fmla="*/ 39 h 98"/>
              <a:gd name="T46" fmla="*/ 45 w 176"/>
              <a:gd name="T47" fmla="*/ 27 h 98"/>
              <a:gd name="T48" fmla="*/ 34 w 176"/>
              <a:gd name="T49" fmla="*/ 24 h 98"/>
              <a:gd name="T50" fmla="*/ 38 w 176"/>
              <a:gd name="T51" fmla="*/ 18 h 98"/>
              <a:gd name="T52" fmla="*/ 62 w 176"/>
              <a:gd name="T53" fmla="*/ 9 h 98"/>
              <a:gd name="T54" fmla="*/ 62 w 176"/>
              <a:gd name="T55" fmla="*/ 2 h 98"/>
              <a:gd name="T56" fmla="*/ 41 w 176"/>
              <a:gd name="T57" fmla="*/ 44 h 98"/>
              <a:gd name="T58" fmla="*/ 79 w 176"/>
              <a:gd name="T59" fmla="*/ 62 h 98"/>
              <a:gd name="T60" fmla="*/ 97 w 176"/>
              <a:gd name="T61" fmla="*/ 45 h 98"/>
              <a:gd name="T62" fmla="*/ 100 w 176"/>
              <a:gd name="T63" fmla="*/ 56 h 98"/>
              <a:gd name="T64" fmla="*/ 100 w 176"/>
              <a:gd name="T65" fmla="*/ 58 h 98"/>
              <a:gd name="T66" fmla="*/ 108 w 176"/>
              <a:gd name="T67" fmla="*/ 63 h 98"/>
              <a:gd name="T68" fmla="*/ 110 w 176"/>
              <a:gd name="T69" fmla="*/ 71 h 98"/>
              <a:gd name="T70" fmla="*/ 94 w 176"/>
              <a:gd name="T71" fmla="*/ 64 h 98"/>
              <a:gd name="T72" fmla="*/ 113 w 176"/>
              <a:gd name="T73" fmla="*/ 91 h 98"/>
              <a:gd name="T74" fmla="*/ 136 w 176"/>
              <a:gd name="T75" fmla="*/ 67 h 98"/>
              <a:gd name="T76" fmla="*/ 134 w 176"/>
              <a:gd name="T77" fmla="*/ 67 h 98"/>
              <a:gd name="T78" fmla="*/ 121 w 176"/>
              <a:gd name="T79" fmla="*/ 57 h 98"/>
              <a:gd name="T80" fmla="*/ 129 w 176"/>
              <a:gd name="T81" fmla="*/ 57 h 98"/>
              <a:gd name="T82" fmla="*/ 138 w 176"/>
              <a:gd name="T83" fmla="*/ 59 h 98"/>
              <a:gd name="T84" fmla="*/ 152 w 176"/>
              <a:gd name="T85" fmla="*/ 51 h 98"/>
              <a:gd name="T86" fmla="*/ 153 w 176"/>
              <a:gd name="T87" fmla="*/ 51 h 98"/>
              <a:gd name="T88" fmla="*/ 152 w 176"/>
              <a:gd name="T89" fmla="*/ 59 h 98"/>
              <a:gd name="T90" fmla="*/ 144 w 176"/>
              <a:gd name="T91" fmla="*/ 67 h 98"/>
              <a:gd name="T92" fmla="*/ 145 w 176"/>
              <a:gd name="T93" fmla="*/ 72 h 98"/>
              <a:gd name="T94" fmla="*/ 141 w 176"/>
              <a:gd name="T95" fmla="*/ 78 h 98"/>
              <a:gd name="T96" fmla="*/ 140 w 176"/>
              <a:gd name="T97" fmla="*/ 78 h 98"/>
              <a:gd name="T98" fmla="*/ 121 w 176"/>
              <a:gd name="T99" fmla="*/ 93 h 98"/>
              <a:gd name="T100" fmla="*/ 149 w 176"/>
              <a:gd name="T101" fmla="*/ 3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98">
                <a:moveTo>
                  <a:pt x="149" y="30"/>
                </a:moveTo>
                <a:cubicBezTo>
                  <a:pt x="137" y="16"/>
                  <a:pt x="121" y="5"/>
                  <a:pt x="99" y="2"/>
                </a:cubicBezTo>
                <a:cubicBezTo>
                  <a:pt x="99" y="3"/>
                  <a:pt x="99" y="4"/>
                  <a:pt x="99" y="4"/>
                </a:cubicBezTo>
                <a:cubicBezTo>
                  <a:pt x="98" y="6"/>
                  <a:pt x="100" y="8"/>
                  <a:pt x="104" y="10"/>
                </a:cubicBezTo>
                <a:cubicBezTo>
                  <a:pt x="108" y="12"/>
                  <a:pt x="113" y="14"/>
                  <a:pt x="116" y="20"/>
                </a:cubicBezTo>
                <a:cubicBezTo>
                  <a:pt x="116" y="21"/>
                  <a:pt x="116" y="22"/>
                  <a:pt x="116" y="23"/>
                </a:cubicBezTo>
                <a:cubicBezTo>
                  <a:pt x="116" y="28"/>
                  <a:pt x="114" y="30"/>
                  <a:pt x="114" y="31"/>
                </a:cubicBezTo>
                <a:cubicBezTo>
                  <a:pt x="114" y="31"/>
                  <a:pt x="114" y="31"/>
                  <a:pt x="115" y="32"/>
                </a:cubicBezTo>
                <a:cubicBezTo>
                  <a:pt x="116" y="33"/>
                  <a:pt x="117" y="33"/>
                  <a:pt x="118" y="33"/>
                </a:cubicBezTo>
                <a:cubicBezTo>
                  <a:pt x="121" y="33"/>
                  <a:pt x="127" y="31"/>
                  <a:pt x="129" y="29"/>
                </a:cubicBezTo>
                <a:cubicBezTo>
                  <a:pt x="131" y="28"/>
                  <a:pt x="134" y="28"/>
                  <a:pt x="135" y="30"/>
                </a:cubicBezTo>
                <a:cubicBezTo>
                  <a:pt x="136" y="32"/>
                  <a:pt x="136" y="34"/>
                  <a:pt x="134" y="36"/>
                </a:cubicBezTo>
                <a:cubicBezTo>
                  <a:pt x="133" y="36"/>
                  <a:pt x="132" y="37"/>
                  <a:pt x="131" y="37"/>
                </a:cubicBezTo>
                <a:cubicBezTo>
                  <a:pt x="133" y="41"/>
                  <a:pt x="135" y="43"/>
                  <a:pt x="137" y="43"/>
                </a:cubicBezTo>
                <a:cubicBezTo>
                  <a:pt x="137" y="43"/>
                  <a:pt x="138" y="43"/>
                  <a:pt x="138" y="43"/>
                </a:cubicBezTo>
                <a:cubicBezTo>
                  <a:pt x="140" y="43"/>
                  <a:pt x="142" y="45"/>
                  <a:pt x="142" y="47"/>
                </a:cubicBezTo>
                <a:cubicBezTo>
                  <a:pt x="142" y="49"/>
                  <a:pt x="140" y="51"/>
                  <a:pt x="138" y="51"/>
                </a:cubicBezTo>
                <a:cubicBezTo>
                  <a:pt x="138" y="51"/>
                  <a:pt x="138" y="51"/>
                  <a:pt x="137" y="51"/>
                </a:cubicBezTo>
                <a:cubicBezTo>
                  <a:pt x="129" y="51"/>
                  <a:pt x="126" y="45"/>
                  <a:pt x="124" y="40"/>
                </a:cubicBezTo>
                <a:cubicBezTo>
                  <a:pt x="122" y="41"/>
                  <a:pt x="120" y="41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5" y="41"/>
                  <a:pt x="112" y="40"/>
                  <a:pt x="109" y="38"/>
                </a:cubicBezTo>
                <a:cubicBezTo>
                  <a:pt x="107" y="36"/>
                  <a:pt x="106" y="33"/>
                  <a:pt x="106" y="31"/>
                </a:cubicBezTo>
                <a:cubicBezTo>
                  <a:pt x="107" y="26"/>
                  <a:pt x="109" y="23"/>
                  <a:pt x="108" y="23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8" y="22"/>
                  <a:pt x="105" y="19"/>
                  <a:pt x="100" y="17"/>
                </a:cubicBezTo>
                <a:cubicBezTo>
                  <a:pt x="96" y="15"/>
                  <a:pt x="91" y="11"/>
                  <a:pt x="91" y="4"/>
                </a:cubicBezTo>
                <a:cubicBezTo>
                  <a:pt x="91" y="3"/>
                  <a:pt x="91" y="2"/>
                  <a:pt x="91" y="1"/>
                </a:cubicBezTo>
                <a:cubicBezTo>
                  <a:pt x="85" y="0"/>
                  <a:pt x="79" y="0"/>
                  <a:pt x="72" y="1"/>
                </a:cubicBezTo>
                <a:cubicBezTo>
                  <a:pt x="72" y="1"/>
                  <a:pt x="72" y="1"/>
                  <a:pt x="72" y="1"/>
                </a:cubicBezTo>
                <a:cubicBezTo>
                  <a:pt x="70" y="4"/>
                  <a:pt x="69" y="6"/>
                  <a:pt x="69" y="7"/>
                </a:cubicBezTo>
                <a:cubicBezTo>
                  <a:pt x="69" y="10"/>
                  <a:pt x="74" y="15"/>
                  <a:pt x="81" y="19"/>
                </a:cubicBezTo>
                <a:cubicBezTo>
                  <a:pt x="88" y="23"/>
                  <a:pt x="96" y="27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8" y="38"/>
                  <a:pt x="96" y="40"/>
                  <a:pt x="94" y="40"/>
                </a:cubicBezTo>
                <a:cubicBezTo>
                  <a:pt x="94" y="40"/>
                  <a:pt x="94" y="40"/>
                  <a:pt x="93" y="40"/>
                </a:cubicBezTo>
                <a:cubicBezTo>
                  <a:pt x="91" y="40"/>
                  <a:pt x="90" y="38"/>
                  <a:pt x="89" y="36"/>
                </a:cubicBezTo>
                <a:cubicBezTo>
                  <a:pt x="89" y="36"/>
                  <a:pt x="89" y="36"/>
                  <a:pt x="89" y="36"/>
                </a:cubicBezTo>
                <a:cubicBezTo>
                  <a:pt x="90" y="34"/>
                  <a:pt x="85" y="30"/>
                  <a:pt x="77" y="26"/>
                </a:cubicBezTo>
                <a:cubicBezTo>
                  <a:pt x="73" y="23"/>
                  <a:pt x="69" y="20"/>
                  <a:pt x="66" y="17"/>
                </a:cubicBezTo>
                <a:cubicBezTo>
                  <a:pt x="63" y="21"/>
                  <a:pt x="58" y="24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33"/>
                  <a:pt x="48" y="37"/>
                  <a:pt x="44" y="40"/>
                </a:cubicBezTo>
                <a:cubicBezTo>
                  <a:pt x="43" y="41"/>
                  <a:pt x="43" y="41"/>
                  <a:pt x="42" y="41"/>
                </a:cubicBezTo>
                <a:cubicBezTo>
                  <a:pt x="40" y="41"/>
                  <a:pt x="39" y="40"/>
                  <a:pt x="38" y="39"/>
                </a:cubicBezTo>
                <a:cubicBezTo>
                  <a:pt x="37" y="37"/>
                  <a:pt x="38" y="35"/>
                  <a:pt x="39" y="34"/>
                </a:cubicBezTo>
                <a:cubicBezTo>
                  <a:pt x="42" y="32"/>
                  <a:pt x="44" y="29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7"/>
                  <a:pt x="37" y="26"/>
                  <a:pt x="34" y="24"/>
                </a:cubicBezTo>
                <a:cubicBezTo>
                  <a:pt x="32" y="23"/>
                  <a:pt x="31" y="21"/>
                  <a:pt x="33" y="19"/>
                </a:cubicBezTo>
                <a:cubicBezTo>
                  <a:pt x="34" y="17"/>
                  <a:pt x="36" y="17"/>
                  <a:pt x="38" y="18"/>
                </a:cubicBezTo>
                <a:cubicBezTo>
                  <a:pt x="40" y="19"/>
                  <a:pt x="42" y="19"/>
                  <a:pt x="44" y="19"/>
                </a:cubicBezTo>
                <a:cubicBezTo>
                  <a:pt x="51" y="20"/>
                  <a:pt x="61" y="16"/>
                  <a:pt x="62" y="9"/>
                </a:cubicBezTo>
                <a:cubicBezTo>
                  <a:pt x="61" y="8"/>
                  <a:pt x="61" y="8"/>
                  <a:pt x="61" y="7"/>
                </a:cubicBezTo>
                <a:cubicBezTo>
                  <a:pt x="61" y="5"/>
                  <a:pt x="62" y="3"/>
                  <a:pt x="62" y="2"/>
                </a:cubicBezTo>
                <a:cubicBezTo>
                  <a:pt x="60" y="2"/>
                  <a:pt x="57" y="2"/>
                  <a:pt x="54" y="3"/>
                </a:cubicBezTo>
                <a:cubicBezTo>
                  <a:pt x="27" y="8"/>
                  <a:pt x="0" y="44"/>
                  <a:pt x="41" y="44"/>
                </a:cubicBezTo>
                <a:cubicBezTo>
                  <a:pt x="54" y="45"/>
                  <a:pt x="65" y="52"/>
                  <a:pt x="74" y="62"/>
                </a:cubicBezTo>
                <a:cubicBezTo>
                  <a:pt x="76" y="62"/>
                  <a:pt x="78" y="62"/>
                  <a:pt x="79" y="62"/>
                </a:cubicBezTo>
                <a:cubicBezTo>
                  <a:pt x="87" y="61"/>
                  <a:pt x="94" y="55"/>
                  <a:pt x="93" y="49"/>
                </a:cubicBezTo>
                <a:cubicBezTo>
                  <a:pt x="93" y="47"/>
                  <a:pt x="94" y="45"/>
                  <a:pt x="97" y="45"/>
                </a:cubicBezTo>
                <a:cubicBezTo>
                  <a:pt x="99" y="45"/>
                  <a:pt x="101" y="46"/>
                  <a:pt x="101" y="48"/>
                </a:cubicBezTo>
                <a:cubicBezTo>
                  <a:pt x="101" y="51"/>
                  <a:pt x="101" y="54"/>
                  <a:pt x="100" y="56"/>
                </a:cubicBezTo>
                <a:cubicBezTo>
                  <a:pt x="100" y="56"/>
                  <a:pt x="100" y="57"/>
                  <a:pt x="100" y="57"/>
                </a:cubicBezTo>
                <a:cubicBezTo>
                  <a:pt x="100" y="57"/>
                  <a:pt x="100" y="58"/>
                  <a:pt x="100" y="58"/>
                </a:cubicBezTo>
                <a:cubicBezTo>
                  <a:pt x="100" y="61"/>
                  <a:pt x="103" y="64"/>
                  <a:pt x="107" y="64"/>
                </a:cubicBezTo>
                <a:cubicBezTo>
                  <a:pt x="108" y="64"/>
                  <a:pt x="108" y="64"/>
                  <a:pt x="108" y="63"/>
                </a:cubicBezTo>
                <a:cubicBezTo>
                  <a:pt x="110" y="63"/>
                  <a:pt x="112" y="64"/>
                  <a:pt x="113" y="67"/>
                </a:cubicBezTo>
                <a:cubicBezTo>
                  <a:pt x="113" y="69"/>
                  <a:pt x="112" y="71"/>
                  <a:pt x="110" y="71"/>
                </a:cubicBezTo>
                <a:cubicBezTo>
                  <a:pt x="109" y="71"/>
                  <a:pt x="109" y="72"/>
                  <a:pt x="108" y="72"/>
                </a:cubicBezTo>
                <a:cubicBezTo>
                  <a:pt x="102" y="72"/>
                  <a:pt x="96" y="69"/>
                  <a:pt x="94" y="64"/>
                </a:cubicBezTo>
                <a:cubicBezTo>
                  <a:pt x="90" y="67"/>
                  <a:pt x="86" y="68"/>
                  <a:pt x="82" y="69"/>
                </a:cubicBezTo>
                <a:cubicBezTo>
                  <a:pt x="91" y="78"/>
                  <a:pt x="101" y="87"/>
                  <a:pt x="113" y="91"/>
                </a:cubicBezTo>
                <a:cubicBezTo>
                  <a:pt x="116" y="81"/>
                  <a:pt x="125" y="71"/>
                  <a:pt x="136" y="70"/>
                </a:cubicBezTo>
                <a:cubicBezTo>
                  <a:pt x="136" y="69"/>
                  <a:pt x="136" y="68"/>
                  <a:pt x="136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5" y="67"/>
                  <a:pt x="134" y="67"/>
                  <a:pt x="134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28" y="67"/>
                  <a:pt x="121" y="65"/>
                  <a:pt x="121" y="57"/>
                </a:cubicBezTo>
                <a:cubicBezTo>
                  <a:pt x="121" y="55"/>
                  <a:pt x="122" y="53"/>
                  <a:pt x="125" y="53"/>
                </a:cubicBezTo>
                <a:cubicBezTo>
                  <a:pt x="127" y="53"/>
                  <a:pt x="129" y="54"/>
                  <a:pt x="129" y="57"/>
                </a:cubicBezTo>
                <a:cubicBezTo>
                  <a:pt x="129" y="59"/>
                  <a:pt x="130" y="59"/>
                  <a:pt x="134" y="59"/>
                </a:cubicBezTo>
                <a:cubicBezTo>
                  <a:pt x="135" y="59"/>
                  <a:pt x="137" y="59"/>
                  <a:pt x="138" y="59"/>
                </a:cubicBezTo>
                <a:cubicBezTo>
                  <a:pt x="138" y="59"/>
                  <a:pt x="138" y="59"/>
                  <a:pt x="138" y="59"/>
                </a:cubicBezTo>
                <a:cubicBezTo>
                  <a:pt x="141" y="54"/>
                  <a:pt x="146" y="51"/>
                  <a:pt x="152" y="51"/>
                </a:cubicBezTo>
                <a:cubicBezTo>
                  <a:pt x="152" y="51"/>
                  <a:pt x="152" y="51"/>
                  <a:pt x="153" y="51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55" y="51"/>
                  <a:pt x="157" y="53"/>
                  <a:pt x="156" y="55"/>
                </a:cubicBezTo>
                <a:cubicBezTo>
                  <a:pt x="156" y="58"/>
                  <a:pt x="154" y="59"/>
                  <a:pt x="152" y="59"/>
                </a:cubicBezTo>
                <a:cubicBezTo>
                  <a:pt x="152" y="59"/>
                  <a:pt x="152" y="59"/>
                  <a:pt x="152" y="59"/>
                </a:cubicBezTo>
                <a:cubicBezTo>
                  <a:pt x="147" y="59"/>
                  <a:pt x="144" y="63"/>
                  <a:pt x="144" y="67"/>
                </a:cubicBezTo>
                <a:cubicBezTo>
                  <a:pt x="144" y="69"/>
                  <a:pt x="144" y="70"/>
                  <a:pt x="145" y="71"/>
                </a:cubicBezTo>
                <a:cubicBezTo>
                  <a:pt x="145" y="71"/>
                  <a:pt x="145" y="72"/>
                  <a:pt x="145" y="72"/>
                </a:cubicBezTo>
                <a:cubicBezTo>
                  <a:pt x="147" y="73"/>
                  <a:pt x="148" y="75"/>
                  <a:pt x="147" y="77"/>
                </a:cubicBezTo>
                <a:cubicBezTo>
                  <a:pt x="145" y="79"/>
                  <a:pt x="143" y="80"/>
                  <a:pt x="141" y="78"/>
                </a:cubicBezTo>
                <a:cubicBezTo>
                  <a:pt x="141" y="78"/>
                  <a:pt x="141" y="78"/>
                  <a:pt x="141" y="78"/>
                </a:cubicBezTo>
                <a:cubicBezTo>
                  <a:pt x="141" y="78"/>
                  <a:pt x="140" y="78"/>
                  <a:pt x="140" y="78"/>
                </a:cubicBezTo>
                <a:cubicBezTo>
                  <a:pt x="139" y="78"/>
                  <a:pt x="138" y="77"/>
                  <a:pt x="138" y="77"/>
                </a:cubicBezTo>
                <a:cubicBezTo>
                  <a:pt x="132" y="77"/>
                  <a:pt x="124" y="86"/>
                  <a:pt x="121" y="93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60" y="98"/>
                  <a:pt x="176" y="61"/>
                  <a:pt x="149" y="30"/>
                </a:cubicBezTo>
                <a:close/>
              </a:path>
            </a:pathLst>
          </a:custGeom>
          <a:solidFill>
            <a:srgbClr val="5C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050"/>
          </a:p>
        </p:txBody>
      </p:sp>
      <p:sp>
        <p:nvSpPr>
          <p:cNvPr id="118" name="Прямоугольник 117"/>
          <p:cNvSpPr/>
          <p:nvPr/>
        </p:nvSpPr>
        <p:spPr bwMode="auto">
          <a:xfrm>
            <a:off x="219074" y="130420"/>
            <a:ext cx="5714399" cy="73866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ОРГАНИЗОВАННАЯ ПОМОЩЬ ПО </a:t>
            </a:r>
            <a:r>
              <a:rPr lang="ru-RU" sz="2100" b="1" dirty="0" smtClean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ВМТ в Томском филиале СОГАЗ  за 2022 год</a:t>
            </a:r>
            <a:endParaRPr lang="ru-RU" sz="1500" b="1" dirty="0">
              <a:solidFill>
                <a:schemeClr val="tx2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46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10"/>
          <p:cNvSpPr/>
          <p:nvPr/>
        </p:nvSpPr>
        <p:spPr>
          <a:xfrm>
            <a:off x="4765088" y="2573040"/>
            <a:ext cx="3971070" cy="174877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25400" dir="5400000" rotWithShape="0">
              <a:srgbClr val="000000">
                <a:alpha val="2000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10"/>
          <p:cNvSpPr/>
          <p:nvPr/>
        </p:nvSpPr>
        <p:spPr>
          <a:xfrm>
            <a:off x="4726623" y="1504325"/>
            <a:ext cx="3971069" cy="61716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25400" dir="5400000" rotWithShape="0">
              <a:srgbClr val="000000">
                <a:alpha val="2000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0"/>
          <p:cNvSpPr/>
          <p:nvPr/>
        </p:nvSpPr>
        <p:spPr>
          <a:xfrm>
            <a:off x="398094" y="2573040"/>
            <a:ext cx="3971070" cy="174877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25400" dir="5400000" rotWithShape="0">
              <a:srgbClr val="000000">
                <a:alpha val="2000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0"/>
          <p:cNvSpPr/>
          <p:nvPr/>
        </p:nvSpPr>
        <p:spPr>
          <a:xfrm>
            <a:off x="398094" y="1504325"/>
            <a:ext cx="3971070" cy="61716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25400" dir="5400000" rotWithShape="0">
              <a:srgbClr val="000000">
                <a:alpha val="2000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10"/>
          <p:cNvSpPr txBox="1"/>
          <p:nvPr/>
        </p:nvSpPr>
        <p:spPr>
          <a:xfrm>
            <a:off x="556200" y="1561628"/>
            <a:ext cx="3165203" cy="447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100" tIns="35100" rIns="35100" bIns="35100" anchor="t" anchorCtr="0">
            <a:spAutoFit/>
          </a:bodyPr>
          <a:lstStyle/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Консультации врачей-специалистов</a:t>
            </a:r>
            <a:endParaRPr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Лабораторная диагностика (без ограничений) </a:t>
            </a:r>
            <a:endParaRPr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Инструментальные исследования</a:t>
            </a:r>
            <a:endParaRPr/>
          </a:p>
        </p:txBody>
      </p:sp>
      <p:sp>
        <p:nvSpPr>
          <p:cNvPr id="514" name="Google Shape;514;p10"/>
          <p:cNvSpPr txBox="1"/>
          <p:nvPr/>
        </p:nvSpPr>
        <p:spPr>
          <a:xfrm>
            <a:off x="556200" y="2639947"/>
            <a:ext cx="3807219" cy="1594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100" tIns="35100" rIns="35100" bIns="35100" anchor="t" anchorCtr="0">
            <a:spAutoFit/>
          </a:bodyPr>
          <a:lstStyle/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Пребывание в стационаре, питание, уход медицинского персонала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Консультации врачей-специалистов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Лабораторные и инструментальные исследования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Анестезиологические пособия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Реанимационные мероприятия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Консервативное лечение, включая химиотерапию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Лучевая терапия</a:t>
            </a:r>
            <a:endParaRPr lang="ru-RU" dirty="0" smtClean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Оперативное лечение (включая необходимые расходные материалы, </a:t>
            </a:r>
            <a:r>
              <a:rPr lang="ru-RU" sz="900" b="0" i="0" u="none" strike="noStrike" cap="none" dirty="0" err="1" smtClean="0">
                <a:solidFill>
                  <a:srgbClr val="000000"/>
                </a:solidFill>
                <a:sym typeface="Arial"/>
              </a:rPr>
              <a:t>стенты</a:t>
            </a: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, металлоконструкции, </a:t>
            </a:r>
            <a:r>
              <a:rPr lang="ru-RU" sz="900" b="0" i="0" u="none" strike="noStrike" cap="none" dirty="0" err="1" smtClean="0">
                <a:solidFill>
                  <a:srgbClr val="000000"/>
                </a:solidFill>
                <a:sym typeface="Arial"/>
              </a:rPr>
              <a:t>эндопротезы</a:t>
            </a: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, протезы, кардиостимуляторы и т. п.)</a:t>
            </a:r>
            <a:endParaRPr lang="ru-RU" dirty="0"/>
          </a:p>
        </p:txBody>
      </p:sp>
      <p:sp>
        <p:nvSpPr>
          <p:cNvPr id="515" name="Google Shape;515;p10"/>
          <p:cNvSpPr txBox="1"/>
          <p:nvPr/>
        </p:nvSpPr>
        <p:spPr>
          <a:xfrm>
            <a:off x="4866961" y="1561628"/>
            <a:ext cx="4243383" cy="48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100" tIns="35100" rIns="35100" bIns="35100" anchor="t" anchorCtr="0">
            <a:spAutoFit/>
          </a:bodyPr>
          <a:lstStyle/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Физиотерапевтическое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лечение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без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ограничений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Медикаментозное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лечение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рецепту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лечащего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врача</a:t>
            </a:r>
            <a:r>
              <a:rPr lang="en-US" sz="9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*)</a:t>
            </a:r>
            <a:endParaRPr dirty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Лечебные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амбулаторные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манипуляции</a:t>
            </a:r>
            <a:endParaRPr dirty="0"/>
          </a:p>
        </p:txBody>
      </p:sp>
      <p:sp>
        <p:nvSpPr>
          <p:cNvPr id="516" name="Google Shape;516;p10"/>
          <p:cNvSpPr txBox="1"/>
          <p:nvPr/>
        </p:nvSpPr>
        <p:spPr>
          <a:xfrm>
            <a:off x="4866961" y="2637751"/>
            <a:ext cx="3807218" cy="763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100" tIns="35100" rIns="35100" bIns="35100" anchor="t" anchorCtr="0">
            <a:spAutoFit/>
          </a:bodyPr>
          <a:lstStyle/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Реконструктивно-пластические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операции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расходные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материалы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ним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проведения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онкологических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операций,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выполненных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период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действия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договора</a:t>
            </a:r>
            <a:endParaRPr dirty="0"/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Физиотерапия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восстановительное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лечение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назначению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врача</a:t>
            </a:r>
            <a:endParaRPr dirty="0"/>
          </a:p>
        </p:txBody>
      </p:sp>
      <p:sp>
        <p:nvSpPr>
          <p:cNvPr id="517" name="Google Shape;517;p10"/>
          <p:cNvSpPr txBox="1"/>
          <p:nvPr/>
        </p:nvSpPr>
        <p:spPr>
          <a:xfrm>
            <a:off x="1546370" y="4567542"/>
            <a:ext cx="711864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800"/>
              <a:buFont typeface="Arial"/>
              <a:buNone/>
            </a:pPr>
            <a:endParaRPr lang="ru-RU" sz="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800"/>
              <a:buFont typeface="Arial"/>
              <a:buNone/>
            </a:pPr>
            <a:r>
              <a:rPr lang="ru-RU" sz="800" b="0" i="0" u="none" strike="noStrike" cap="none" dirty="0" smtClean="0">
                <a:solidFill>
                  <a:srgbClr val="808080"/>
                </a:solidFill>
                <a:sym typeface="Arial"/>
              </a:rPr>
              <a:t>* Лекарственные средства, назначенные врачом медицинской организации для лечения онкологических заболеваний в соответствии с принятыми в регионе протоколами/схемами химиотерапии</a:t>
            </a:r>
            <a:endParaRPr lang="ru-RU" sz="8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800"/>
              <a:buFont typeface="Arial"/>
              <a:buNone/>
            </a:pPr>
            <a:endParaRPr lang="ru-RU" sz="600" dirty="0"/>
          </a:p>
        </p:txBody>
      </p:sp>
      <p:sp>
        <p:nvSpPr>
          <p:cNvPr id="518" name="Google Shape;518;p10"/>
          <p:cNvSpPr txBox="1"/>
          <p:nvPr/>
        </p:nvSpPr>
        <p:spPr>
          <a:xfrm>
            <a:off x="390866" y="1194634"/>
            <a:ext cx="6028708" cy="288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Амбулаторно-поликлиническое обслуживание</a:t>
            </a:r>
            <a:endParaRPr/>
          </a:p>
        </p:txBody>
      </p:sp>
      <p:sp>
        <p:nvSpPr>
          <p:cNvPr id="519" name="Google Shape;519;p10"/>
          <p:cNvSpPr txBox="1"/>
          <p:nvPr/>
        </p:nvSpPr>
        <p:spPr>
          <a:xfrm>
            <a:off x="398963" y="2246032"/>
            <a:ext cx="572295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 smtClean="0">
                <a:solidFill>
                  <a:srgbClr val="000000"/>
                </a:solidFill>
                <a:sym typeface="Arial"/>
              </a:rPr>
              <a:t>Стационарное обслуживание</a:t>
            </a:r>
            <a:endParaRPr lang="ru-RU" dirty="0"/>
          </a:p>
        </p:txBody>
      </p:sp>
      <p:cxnSp>
        <p:nvCxnSpPr>
          <p:cNvPr id="520" name="Google Shape;520;p10"/>
          <p:cNvCxnSpPr/>
          <p:nvPr/>
        </p:nvCxnSpPr>
        <p:spPr>
          <a:xfrm>
            <a:off x="4075358" y="6289691"/>
            <a:ext cx="5031428" cy="1"/>
          </a:xfrm>
          <a:prstGeom prst="straightConnector1">
            <a:avLst/>
          </a:prstGeom>
          <a:noFill/>
          <a:ln w="12700" cap="flat" cmpd="sng">
            <a:solidFill>
              <a:srgbClr val="00007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21" name="Google Shape;521;p10"/>
          <p:cNvSpPr txBox="1">
            <a:spLocks noGrp="1"/>
          </p:cNvSpPr>
          <p:nvPr>
            <p:ph type="title"/>
          </p:nvPr>
        </p:nvSpPr>
        <p:spPr>
          <a:xfrm>
            <a:off x="407669" y="342887"/>
            <a:ext cx="8731655" cy="792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 err="1">
                <a:solidFill>
                  <a:schemeClr val="dk1"/>
                </a:solidFill>
              </a:rPr>
              <a:t>Объем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 smtClean="0">
                <a:solidFill>
                  <a:schemeClr val="dk1"/>
                </a:solidFill>
              </a:rPr>
              <a:t>услуг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2" name="Google Shape;612;p15"/>
          <p:cNvCxnSpPr/>
          <p:nvPr/>
        </p:nvCxnSpPr>
        <p:spPr>
          <a:xfrm>
            <a:off x="5098" y="1209769"/>
            <a:ext cx="8855858" cy="1"/>
          </a:xfrm>
          <a:prstGeom prst="straightConnector1">
            <a:avLst/>
          </a:prstGeom>
          <a:noFill/>
          <a:ln w="12700" cap="flat" cmpd="sng">
            <a:solidFill>
              <a:srgbClr val="000078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613" name="Google Shape;613;p15"/>
          <p:cNvSpPr/>
          <p:nvPr/>
        </p:nvSpPr>
        <p:spPr>
          <a:xfrm>
            <a:off x="-10693" y="1101757"/>
            <a:ext cx="8462650" cy="21602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p15"/>
          <p:cNvSpPr txBox="1"/>
          <p:nvPr/>
        </p:nvSpPr>
        <p:spPr>
          <a:xfrm>
            <a:off x="6427754" y="1932098"/>
            <a:ext cx="2690192" cy="3031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0" u="none" strike="noStrike" cap="none" dirty="0" smtClean="0">
                <a:solidFill>
                  <a:srgbClr val="000000"/>
                </a:solidFill>
                <a:sym typeface="Arial"/>
              </a:rPr>
              <a:t>На территории проживания застрахованного: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В течение </a:t>
            </a:r>
            <a:r>
              <a:rPr lang="ru-RU" sz="1100" b="1" i="0" u="none" strike="noStrike" cap="none" dirty="0" smtClean="0">
                <a:solidFill>
                  <a:srgbClr val="000078"/>
                </a:solidFill>
                <a:sym typeface="Arial"/>
              </a:rPr>
              <a:t>5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 рабочих дней — амбулаторно-поликлиническая помощь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В течение </a:t>
            </a:r>
            <a:r>
              <a:rPr lang="ru-RU" sz="1000" b="1" i="0" u="none" strike="noStrike" cap="none" dirty="0" smtClean="0">
                <a:solidFill>
                  <a:srgbClr val="000078"/>
                </a:solidFill>
                <a:sym typeface="Arial"/>
              </a:rPr>
              <a:t>10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 рабочих дней — стационарная помощь 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0" u="none" strike="noStrike" cap="none" dirty="0" smtClean="0">
                <a:solidFill>
                  <a:srgbClr val="000000"/>
                </a:solidFill>
                <a:sym typeface="Arial"/>
              </a:rPr>
              <a:t>На иной территории, в т. ч. за рубежом: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В течение </a:t>
            </a:r>
            <a:r>
              <a:rPr lang="ru-RU" sz="1000" b="1" i="0" u="none" strike="noStrike" cap="none" dirty="0" smtClean="0">
                <a:solidFill>
                  <a:srgbClr val="000078"/>
                </a:solidFill>
                <a:sym typeface="Arial"/>
              </a:rPr>
              <a:t>10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 рабочих дней — амбулаторно-поликлиническая помощь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В течение </a:t>
            </a:r>
            <a:r>
              <a:rPr lang="ru-RU" sz="1000" b="1" i="0" u="none" strike="noStrike" cap="none" dirty="0" smtClean="0">
                <a:solidFill>
                  <a:srgbClr val="000078"/>
                </a:solidFill>
                <a:sym typeface="Arial"/>
              </a:rPr>
              <a:t>20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sym typeface="Arial"/>
              </a:rPr>
              <a:t> рабочих дней — стационарная помощь</a:t>
            </a:r>
            <a:endParaRPr lang="ru-RU" dirty="0"/>
          </a:p>
        </p:txBody>
      </p:sp>
      <p:sp>
        <p:nvSpPr>
          <p:cNvPr id="615" name="Google Shape;615;p15"/>
          <p:cNvSpPr txBox="1">
            <a:spLocks noGrp="1"/>
          </p:cNvSpPr>
          <p:nvPr>
            <p:ph type="title"/>
          </p:nvPr>
        </p:nvSpPr>
        <p:spPr>
          <a:xfrm>
            <a:off x="404881" y="395570"/>
            <a:ext cx="4125276" cy="401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 err="1">
                <a:solidFill>
                  <a:srgbClr val="000000"/>
                </a:solidFill>
              </a:rPr>
              <a:t>Порядок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получения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услуг</a:t>
            </a:r>
            <a:endParaRPr dirty="0"/>
          </a:p>
        </p:txBody>
      </p:sp>
      <p:sp>
        <p:nvSpPr>
          <p:cNvPr id="616" name="Google Shape;616;p15"/>
          <p:cNvSpPr txBox="1"/>
          <p:nvPr/>
        </p:nvSpPr>
        <p:spPr>
          <a:xfrm>
            <a:off x="1877223" y="1947315"/>
            <a:ext cx="4370781" cy="295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128587" marR="0" lvl="2" indent="-1285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копия паспорта (свидетельство о рождении для детей в возрасте до 14 лет);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128587" marR="0" lvl="2" indent="-1285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копия страхового полиса;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128587" marR="0" lvl="2" indent="-1285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выписка из медицинской документации: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диагноз заболевания/состояния (с указанием даты диагностирования);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код диагноза по МКБ-10;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lvl="2" indent="-93662">
              <a:spcBef>
                <a:spcPts val="400"/>
              </a:spcBef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анамнез заболевания (при впервые установленном заболевании </a:t>
            </a:r>
            <a:r>
              <a:rPr lang="ru-RU" sz="900" dirty="0"/>
              <a:t>— </a:t>
            </a: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были</a:t>
            </a:r>
            <a:b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</a:b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ли ранее симптомы и проводились ли обследования, при обострении хронического заболевания — с какого года ведется наблюдение по поводу данного заболевания, когда было последнее обострение и какое проводилось лечение);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результаты лабораторных, инструментальных и других видов исследований по профилю заболевания, подтверждающие установленный диагноз;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рекомендованный план лечения;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направление на госпитализацию, выданное врачом амбулаторно-поликлинического учреждения (для организации стационарной помощи);</a:t>
            </a:r>
            <a:endParaRPr lang="ru-RU" sz="1600" b="0" i="0" u="none" strike="noStrike" cap="none" dirty="0" smtClean="0">
              <a:solidFill>
                <a:srgbClr val="002D87"/>
              </a:solidFill>
              <a:sym typeface="Arial"/>
            </a:endParaRPr>
          </a:p>
          <a:p>
            <a:pPr marL="202719" marR="0" lvl="2" indent="-9366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✓"/>
            </a:pPr>
            <a:r>
              <a:rPr lang="ru-RU" sz="900" b="0" i="0" u="none" strike="noStrike" cap="none" dirty="0" smtClean="0">
                <a:solidFill>
                  <a:srgbClr val="000000"/>
                </a:solidFill>
                <a:sym typeface="Arial"/>
              </a:rPr>
              <a:t>обоснования необходимости оказания стационарной помощи. </a:t>
            </a:r>
            <a:endParaRPr lang="ru-RU" dirty="0"/>
          </a:p>
        </p:txBody>
      </p:sp>
      <p:sp>
        <p:nvSpPr>
          <p:cNvPr id="617" name="Google Shape;617;p15"/>
          <p:cNvSpPr txBox="1"/>
          <p:nvPr/>
        </p:nvSpPr>
        <p:spPr>
          <a:xfrm>
            <a:off x="420048" y="1343174"/>
            <a:ext cx="1636753" cy="92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Застрахованное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лицо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обращается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АО «СОГАЗ»: 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 </a:t>
            </a:r>
            <a:r>
              <a:rPr lang="en-US" sz="10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работнику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филиала</a:t>
            </a:r>
            <a:endParaRPr dirty="0"/>
          </a:p>
        </p:txBody>
      </p:sp>
      <p:sp>
        <p:nvSpPr>
          <p:cNvPr id="618" name="Google Shape;618;p15"/>
          <p:cNvSpPr txBox="1"/>
          <p:nvPr/>
        </p:nvSpPr>
        <p:spPr>
          <a:xfrm>
            <a:off x="1926579" y="1343174"/>
            <a:ext cx="4321425" cy="61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Застрахованное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лицо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направляет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АО «СОГАЗ» </a:t>
            </a: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необходимые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документы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факсу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электронной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почте</a:t>
            </a:r>
            <a:r>
              <a:rPr lang="en-US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ru-RU" sz="1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</p:txBody>
      </p:sp>
      <p:grpSp>
        <p:nvGrpSpPr>
          <p:cNvPr id="619" name="Google Shape;619;p15"/>
          <p:cNvGrpSpPr/>
          <p:nvPr/>
        </p:nvGrpSpPr>
        <p:grpSpPr>
          <a:xfrm>
            <a:off x="354245" y="1139138"/>
            <a:ext cx="141264" cy="141263"/>
            <a:chOff x="0" y="0"/>
            <a:chExt cx="141262" cy="141262"/>
          </a:xfrm>
        </p:grpSpPr>
        <p:sp>
          <p:nvSpPr>
            <p:cNvPr id="620" name="Google Shape;620;p15"/>
            <p:cNvSpPr/>
            <p:nvPr/>
          </p:nvSpPr>
          <p:spPr>
            <a:xfrm>
              <a:off x="0" y="0"/>
              <a:ext cx="141262" cy="141262"/>
            </a:xfrm>
            <a:prstGeom prst="ellipse">
              <a:avLst/>
            </a:prstGeom>
            <a:solidFill>
              <a:srgbClr val="000078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40385" y="40385"/>
              <a:ext cx="60491" cy="604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2" name="Google Shape;622;p15"/>
          <p:cNvSpPr txBox="1"/>
          <p:nvPr/>
        </p:nvSpPr>
        <p:spPr>
          <a:xfrm>
            <a:off x="6396575" y="1343174"/>
            <a:ext cx="2752550" cy="54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АО «СОГАЗ» организует оказание необходимой медицинской помощи</a:t>
            </a:r>
            <a:endParaRPr sz="1600" b="0" i="0" u="none" strike="noStrike" cap="none">
              <a:solidFill>
                <a:srgbClr val="002D8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после получения всех документов</a:t>
            </a:r>
            <a:endParaRPr/>
          </a:p>
        </p:txBody>
      </p:sp>
      <p:sp>
        <p:nvSpPr>
          <p:cNvPr id="625" name="Google Shape;625;p15"/>
          <p:cNvSpPr/>
          <p:nvPr/>
        </p:nvSpPr>
        <p:spPr>
          <a:xfrm>
            <a:off x="-11690" y="3627743"/>
            <a:ext cx="1759170" cy="84928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15"/>
          <p:cNvSpPr txBox="1"/>
          <p:nvPr/>
        </p:nvSpPr>
        <p:spPr>
          <a:xfrm>
            <a:off x="429605" y="3673231"/>
            <a:ext cx="134585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Программа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ВМТ</a:t>
            </a:r>
            <a:b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предусматривает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прям</a:t>
            </a:r>
            <a:r>
              <a:rPr lang="ru-RU" sz="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ого</a:t>
            </a:r>
            <a:r>
              <a:rPr lang="en-US" sz="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обращени</a:t>
            </a:r>
            <a:r>
              <a:rPr lang="ru-RU" sz="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</a:t>
            </a:r>
            <a:r>
              <a:rPr lang="en-US" sz="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застрахованного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лица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медицинскую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организацию</a:t>
            </a:r>
            <a:r>
              <a:rPr lang="ru-RU" sz="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cxnSp>
        <p:nvCxnSpPr>
          <p:cNvPr id="627" name="Google Shape;627;p15"/>
          <p:cNvCxnSpPr/>
          <p:nvPr/>
        </p:nvCxnSpPr>
        <p:spPr>
          <a:xfrm>
            <a:off x="-120973" y="-184931"/>
            <a:ext cx="9385946" cy="1"/>
          </a:xfrm>
          <a:prstGeom prst="straightConnector1">
            <a:avLst/>
          </a:prstGeom>
          <a:noFill/>
          <a:ln w="12700" cap="flat" cmpd="sng">
            <a:solidFill>
              <a:srgbClr val="000078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28" name="Google Shape;628;p15"/>
          <p:cNvGrpSpPr/>
          <p:nvPr/>
        </p:nvGrpSpPr>
        <p:grpSpPr>
          <a:xfrm>
            <a:off x="1878245" y="1139138"/>
            <a:ext cx="141264" cy="141263"/>
            <a:chOff x="0" y="0"/>
            <a:chExt cx="141262" cy="141262"/>
          </a:xfrm>
        </p:grpSpPr>
        <p:sp>
          <p:nvSpPr>
            <p:cNvPr id="629" name="Google Shape;629;p15"/>
            <p:cNvSpPr/>
            <p:nvPr/>
          </p:nvSpPr>
          <p:spPr>
            <a:xfrm>
              <a:off x="0" y="0"/>
              <a:ext cx="141262" cy="141262"/>
            </a:xfrm>
            <a:prstGeom prst="ellipse">
              <a:avLst/>
            </a:prstGeom>
            <a:solidFill>
              <a:srgbClr val="000078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15"/>
            <p:cNvSpPr/>
            <p:nvPr/>
          </p:nvSpPr>
          <p:spPr>
            <a:xfrm>
              <a:off x="40385" y="40385"/>
              <a:ext cx="60491" cy="604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1" name="Google Shape;631;p15"/>
          <p:cNvGrpSpPr/>
          <p:nvPr/>
        </p:nvGrpSpPr>
        <p:grpSpPr>
          <a:xfrm>
            <a:off x="6374045" y="1139138"/>
            <a:ext cx="141264" cy="141263"/>
            <a:chOff x="0" y="0"/>
            <a:chExt cx="141262" cy="141262"/>
          </a:xfrm>
        </p:grpSpPr>
        <p:sp>
          <p:nvSpPr>
            <p:cNvPr id="632" name="Google Shape;632;p15"/>
            <p:cNvSpPr/>
            <p:nvPr/>
          </p:nvSpPr>
          <p:spPr>
            <a:xfrm>
              <a:off x="0" y="0"/>
              <a:ext cx="141262" cy="141262"/>
            </a:xfrm>
            <a:prstGeom prst="ellipse">
              <a:avLst/>
            </a:prstGeom>
            <a:solidFill>
              <a:srgbClr val="000078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15"/>
            <p:cNvSpPr/>
            <p:nvPr/>
          </p:nvSpPr>
          <p:spPr>
            <a:xfrm>
              <a:off x="40385" y="40385"/>
              <a:ext cx="60491" cy="604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46775" tIns="46775" rIns="46775" bIns="467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2D87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2D8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4" name="Google Shape;634;p15"/>
          <p:cNvSpPr/>
          <p:nvPr/>
        </p:nvSpPr>
        <p:spPr>
          <a:xfrm>
            <a:off x="5460411" y="121571"/>
            <a:ext cx="3297544" cy="680034"/>
          </a:xfrm>
          <a:prstGeom prst="rect">
            <a:avLst/>
          </a:prstGeom>
          <a:solidFill>
            <a:srgbClr val="000078"/>
          </a:solidFill>
          <a:ln>
            <a:noFill/>
          </a:ln>
          <a:effectLst>
            <a:outerShdw blurRad="63500" dist="25400" dir="5400000" rotWithShape="0">
              <a:srgbClr val="000000">
                <a:alpha val="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15"/>
          <p:cNvSpPr txBox="1"/>
          <p:nvPr/>
        </p:nvSpPr>
        <p:spPr>
          <a:xfrm>
            <a:off x="5547354" y="163498"/>
            <a:ext cx="351657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</a:pP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При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необходимости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получения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медицинских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услуг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программе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ВМТ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застрахованное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лицо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обращается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0" i="0" u="none" strike="noStrike" cap="none" dirty="0" err="1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работнику</a:t>
            </a:r>
            <a:r>
              <a:rPr lang="en-US" sz="900" b="0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филиала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ответственному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организацию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медицинских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9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услуг</a:t>
            </a:r>
            <a:r>
              <a:rPr lang="en-US" sz="9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636" name="Google Shape;636;p15"/>
          <p:cNvSpPr/>
          <p:nvPr/>
        </p:nvSpPr>
        <p:spPr>
          <a:xfrm>
            <a:off x="-525346" y="3745188"/>
            <a:ext cx="954790" cy="26691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15"/>
          <p:cNvSpPr/>
          <p:nvPr/>
        </p:nvSpPr>
        <p:spPr>
          <a:xfrm>
            <a:off x="5460411" y="0"/>
            <a:ext cx="3297544" cy="123111"/>
          </a:xfrm>
          <a:prstGeom prst="rect">
            <a:avLst/>
          </a:prstGeom>
          <a:solidFill>
            <a:srgbClr val="000078">
              <a:alpha val="40000"/>
            </a:srgbClr>
          </a:solidFill>
          <a:ln>
            <a:noFill/>
          </a:ln>
          <a:effectLst>
            <a:outerShdw blurRad="63500" dist="25400" dir="5400000" rotWithShape="0">
              <a:srgbClr val="000000">
                <a:alpha val="0"/>
              </a:srgbClr>
            </a:outerShdw>
          </a:effectLst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7"/>
          <p:cNvSpPr txBox="1">
            <a:spLocks noGrp="1"/>
          </p:cNvSpPr>
          <p:nvPr>
            <p:ph type="title"/>
          </p:nvPr>
        </p:nvSpPr>
        <p:spPr>
          <a:xfrm>
            <a:off x="377637" y="393372"/>
            <a:ext cx="8731654" cy="523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61" name="Google Shape;661;p17"/>
          <p:cNvGraphicFramePr/>
          <p:nvPr>
            <p:extLst>
              <p:ext uri="{D42A27DB-BD31-4B8C-83A1-F6EECF244321}">
                <p14:modId xmlns:p14="http://schemas.microsoft.com/office/powerpoint/2010/main" val="814986449"/>
              </p:ext>
            </p:extLst>
          </p:nvPr>
        </p:nvGraphicFramePr>
        <p:xfrm>
          <a:off x="387350" y="1321295"/>
          <a:ext cx="8369300" cy="1929125"/>
        </p:xfrm>
        <a:graphic>
          <a:graphicData uri="http://schemas.openxmlformats.org/drawingml/2006/table">
            <a:tbl>
              <a:tblPr>
                <a:noFill/>
                <a:tableStyleId>{A4D543AD-2FB3-4D6F-92CE-55EDCDC5CD18}</a:tableStyleId>
              </a:tblPr>
              <a:tblGrid>
                <a:gridCol w="160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8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0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0" marR="0" marT="0" marB="0">
                    <a:lnL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 dirty="0" err="1"/>
                        <a:t>Страховой</a:t>
                      </a:r>
                      <a:r>
                        <a:rPr lang="en-US" sz="1200" b="1" u="none" strike="noStrike" cap="none" dirty="0"/>
                        <a:t> </a:t>
                      </a:r>
                      <a:r>
                        <a:rPr lang="en-US" sz="1200" b="1" u="none" strike="noStrike" cap="none" dirty="0" err="1"/>
                        <a:t>взнос</a:t>
                      </a:r>
                      <a:r>
                        <a:rPr lang="en-US" sz="1200" b="1" u="none" strike="noStrike" cap="none" dirty="0"/>
                        <a:t> </a:t>
                      </a:r>
                      <a:r>
                        <a:rPr lang="en-US" sz="1200" b="1" u="none" strike="noStrike" cap="none" dirty="0" err="1"/>
                        <a:t>на</a:t>
                      </a:r>
                      <a:r>
                        <a:rPr lang="en-US" sz="1200" b="1" u="none" strike="noStrike" cap="none" dirty="0"/>
                        <a:t> 1 </a:t>
                      </a:r>
                      <a:r>
                        <a:rPr lang="en-US" sz="1200" b="1" u="none" strike="noStrike" cap="none" dirty="0" err="1"/>
                        <a:t>застрахованное</a:t>
                      </a:r>
                      <a:r>
                        <a:rPr lang="en-US" sz="1200" b="1" u="none" strike="noStrike" cap="none" dirty="0"/>
                        <a:t> </a:t>
                      </a:r>
                      <a:r>
                        <a:rPr lang="en-US" sz="1200" b="1" u="none" strike="noStrike" cap="none" dirty="0" err="1"/>
                        <a:t>лицо</a:t>
                      </a:r>
                      <a:r>
                        <a:rPr lang="en-US" sz="1200" b="1" u="none" strike="noStrike" cap="none" dirty="0"/>
                        <a:t>, </a:t>
                      </a:r>
                      <a:r>
                        <a:rPr lang="en-US" sz="1200" b="1" u="none" strike="noStrike" cap="none" dirty="0" err="1"/>
                        <a:t>рубли</a:t>
                      </a:r>
                      <a:r>
                        <a:rPr lang="en-US" sz="1200" b="1" u="none" strike="noStrike" cap="none" dirty="0"/>
                        <a:t> </a:t>
                      </a:r>
                      <a:endParaRPr dirty="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35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1" u="none" strike="noStrike" cap="none" dirty="0"/>
                        <a:t> </a:t>
                      </a:r>
                      <a:r>
                        <a:rPr lang="en-US" sz="1100" b="1" u="none" strike="noStrike" cap="none" dirty="0" err="1"/>
                        <a:t>Программа</a:t>
                      </a:r>
                      <a:r>
                        <a:rPr lang="en-US" sz="1100" b="1" u="none" strike="noStrike" cap="none" dirty="0"/>
                        <a:t> </a:t>
                      </a:r>
                      <a:r>
                        <a:rPr lang="ru-RU" sz="1100" b="1" u="none" strike="noStrike" cap="none" dirty="0" smtClean="0"/>
                        <a:t>ВМТ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Arial"/>
                        <a:buNone/>
                      </a:pPr>
                      <a:endParaRPr sz="3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Клиники</a:t>
                      </a:r>
                      <a:r>
                        <a:rPr lang="en-US" sz="1000" u="none" strike="noStrike" cap="none" dirty="0"/>
                        <a:t> </a:t>
                      </a:r>
                      <a:r>
                        <a:rPr lang="en-US" sz="1000" u="none" strike="noStrike" cap="none" dirty="0" err="1"/>
                        <a:t>регионов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ru-RU" sz="1000" u="none" strike="noStrike" cap="none" dirty="0" smtClean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ru-RU" sz="1000" u="none" strike="noStrike" cap="none" dirty="0" smtClean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 err="1" smtClean="0"/>
                        <a:t>Страховая</a:t>
                      </a:r>
                      <a:r>
                        <a:rPr lang="en-US" sz="1000" u="none" strike="noStrike" cap="none" dirty="0" smtClean="0"/>
                        <a:t> </a:t>
                      </a:r>
                      <a:r>
                        <a:rPr lang="en-US" sz="1000" u="none" strike="noStrike" cap="none" dirty="0" err="1"/>
                        <a:t>сумма</a:t>
                      </a:r>
                      <a:r>
                        <a:rPr lang="en-US" sz="1000" u="none" strike="noStrike" cap="none" dirty="0"/>
                        <a:t> – 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strike="noStrike" cap="none" dirty="0"/>
                        <a:t>1 </a:t>
                      </a:r>
                      <a:r>
                        <a:rPr lang="ru-RU" sz="1100" u="none" strike="noStrike" cap="none" dirty="0" smtClean="0"/>
                        <a:t>5</a:t>
                      </a:r>
                      <a:r>
                        <a:rPr lang="en-US" sz="1100" u="none" strike="noStrike" cap="none" dirty="0" smtClean="0"/>
                        <a:t>00 </a:t>
                      </a:r>
                      <a:r>
                        <a:rPr lang="en-US" sz="1100" u="none" strike="noStrike" cap="none" dirty="0"/>
                        <a:t>000 </a:t>
                      </a:r>
                      <a:r>
                        <a:rPr lang="en-US" sz="1100" u="none" strike="noStrike" cap="none" dirty="0" err="1"/>
                        <a:t>рублей</a:t>
                      </a:r>
                      <a:endParaRPr dirty="0"/>
                    </a:p>
                  </a:txBody>
                  <a:tcPr marL="0" marR="0" marT="0" marB="0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Arial"/>
                        <a:buNone/>
                      </a:pPr>
                      <a:endParaRPr sz="3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Клиники</a:t>
                      </a:r>
                      <a:r>
                        <a:rPr lang="en-US" sz="1000" u="none" strike="noStrike" cap="none" dirty="0"/>
                        <a:t> </a:t>
                      </a:r>
                      <a:r>
                        <a:rPr lang="en-US" sz="1000" u="none" strike="noStrike" cap="none" dirty="0" err="1"/>
                        <a:t>регионов</a:t>
                      </a:r>
                      <a:r>
                        <a:rPr lang="en-US" sz="1000" u="none" strike="noStrike" cap="none" dirty="0"/>
                        <a:t> 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/>
                        <a:t>+</a:t>
                      </a:r>
                      <a:r>
                        <a:rPr lang="en-US" sz="1000" u="none" strike="noStrike" cap="none" dirty="0" err="1"/>
                        <a:t>Москва</a:t>
                      </a:r>
                      <a:r>
                        <a:rPr lang="en-US" sz="1000" u="none" strike="noStrike" cap="none" dirty="0"/>
                        <a:t>/</a:t>
                      </a:r>
                      <a:r>
                        <a:rPr lang="en-US" sz="1000" u="none" strike="noStrike" cap="none" dirty="0" err="1"/>
                        <a:t>Санкт-Петербург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Страховая</a:t>
                      </a:r>
                      <a:r>
                        <a:rPr lang="en-US" sz="1000" u="none" strike="noStrike" cap="none" dirty="0"/>
                        <a:t> </a:t>
                      </a:r>
                      <a:r>
                        <a:rPr lang="en-US" sz="1000" u="none" strike="noStrike" cap="none" dirty="0" err="1"/>
                        <a:t>сумма</a:t>
                      </a:r>
                      <a:r>
                        <a:rPr lang="en-US" sz="1000" u="none" strike="noStrike" cap="none" dirty="0"/>
                        <a:t> – </a:t>
                      </a:r>
                      <a:endParaRPr lang="ru-RU" sz="1000" u="none" strike="noStrike" cap="none" dirty="0" smtClean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000" u="none" strike="noStrike" cap="none" dirty="0" smtClean="0"/>
                        <a:t>2 000</a:t>
                      </a:r>
                      <a:r>
                        <a:rPr lang="en-US" sz="1100" u="none" strike="noStrike" cap="none" dirty="0" smtClean="0"/>
                        <a:t> </a:t>
                      </a:r>
                      <a:r>
                        <a:rPr lang="en-US" sz="1100" u="none" strike="noStrike" cap="none" dirty="0"/>
                        <a:t>000 </a:t>
                      </a:r>
                      <a:r>
                        <a:rPr lang="en-US" sz="1100" u="none" strike="noStrike" cap="none" dirty="0" err="1"/>
                        <a:t>рублей</a:t>
                      </a:r>
                      <a:endParaRPr sz="1100" u="none" strike="noStrike" cap="none" dirty="0"/>
                    </a:p>
                  </a:txBody>
                  <a:tcPr marL="0" marR="0" marT="0" marB="0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/>
                        <a:t> </a:t>
                      </a:r>
                      <a:r>
                        <a:rPr lang="ru-RU" sz="1050" u="none" strike="noStrike" cap="none" dirty="0" smtClean="0"/>
                        <a:t>Базовая</a:t>
                      </a:r>
                      <a:endParaRPr sz="1050" dirty="0"/>
                    </a:p>
                  </a:txBody>
                  <a:tcPr marL="0" marR="0" marT="0" marB="0" anchor="ctr">
                    <a:lnL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2 840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3 400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050" baseline="0" dirty="0" smtClean="0"/>
                        <a:t> Расширенная</a:t>
                      </a:r>
                      <a:endParaRPr sz="1050" dirty="0"/>
                    </a:p>
                  </a:txBody>
                  <a:tcPr marL="0" marR="0" marT="0" marB="0" anchor="ctr">
                    <a:lnL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790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E1C5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7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64" name="Google Shape;664;p17"/>
          <p:cNvSpPr/>
          <p:nvPr/>
        </p:nvSpPr>
        <p:spPr>
          <a:xfrm>
            <a:off x="894522" y="3823792"/>
            <a:ext cx="7156173" cy="2889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lvl="0">
              <a:buSzPts val="1600"/>
            </a:pPr>
            <a:endParaRPr lang="ru-RU" sz="1050" dirty="0">
              <a:solidFill>
                <a:srgbClr val="FF0000"/>
              </a:solidFill>
            </a:endParaRPr>
          </a:p>
        </p:txBody>
      </p:sp>
      <p:sp>
        <p:nvSpPr>
          <p:cNvPr id="666" name="Google Shape;666;p17"/>
          <p:cNvSpPr/>
          <p:nvPr/>
        </p:nvSpPr>
        <p:spPr>
          <a:xfrm>
            <a:off x="-60439" y="3921146"/>
            <a:ext cx="954790" cy="26691"/>
          </a:xfrm>
          <a:prstGeom prst="rect">
            <a:avLst/>
          </a:prstGeom>
          <a:solidFill>
            <a:srgbClr val="000078"/>
          </a:solidFill>
          <a:ln>
            <a:noFill/>
          </a:ln>
        </p:spPr>
        <p:txBody>
          <a:bodyPr spcFirstLastPara="1" wrap="square" lIns="46775" tIns="46775" rIns="46775" bIns="467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83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78"/>
        </a:solidFill>
        <a:effectLst/>
      </p:bgPr>
    </p:bg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9"/>
          <p:cNvSpPr txBox="1"/>
          <p:nvPr/>
        </p:nvSpPr>
        <p:spPr>
          <a:xfrm>
            <a:off x="284017" y="2833255"/>
            <a:ext cx="467590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lvl="0">
              <a:buClr>
                <a:srgbClr val="FFFFFF"/>
              </a:buClr>
              <a:buSzPts val="1200"/>
            </a:pPr>
            <a:endParaRPr lang="en-US" sz="1200" b="1" dirty="0" smtClean="0">
              <a:solidFill>
                <a:srgbClr val="FFFFFF"/>
              </a:solidFill>
            </a:endParaRPr>
          </a:p>
          <a:p>
            <a:pPr lvl="0">
              <a:buClr>
                <a:srgbClr val="FFFFFF"/>
              </a:buClr>
              <a:buSzPts val="1200"/>
            </a:pPr>
            <a:endParaRPr lang="ru-RU" sz="1200" b="1" dirty="0" err="1">
              <a:solidFill>
                <a:srgbClr val="FFFFFF"/>
              </a:solidFill>
            </a:endParaRPr>
          </a:p>
        </p:txBody>
      </p:sp>
      <p:sp>
        <p:nvSpPr>
          <p:cNvPr id="691" name="Google Shape;691;p19"/>
          <p:cNvSpPr txBox="1"/>
          <p:nvPr/>
        </p:nvSpPr>
        <p:spPr>
          <a:xfrm>
            <a:off x="5766536" y="4267884"/>
            <a:ext cx="289119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r>
              <a:rPr lang="ru-RU" sz="600" dirty="0">
                <a:solidFill>
                  <a:schemeClr val="bg1">
                    <a:lumMod val="50000"/>
                  </a:schemeClr>
                </a:solidFill>
              </a:rPr>
              <a:t>Лицензии Банка России СЛ №1208, СИ №1208, ОС №1208-02, ОС №1208-03, </a:t>
            </a:r>
            <a:br>
              <a:rPr lang="ru-RU" sz="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ru-RU" sz="600" dirty="0">
                <a:solidFill>
                  <a:schemeClr val="bg1">
                    <a:lumMod val="50000"/>
                  </a:schemeClr>
                </a:solidFill>
              </a:rPr>
              <a:t>ОС №1208-04, ОС №1208-05, ПС №1208. АО «СОГАЗ».</a:t>
            </a:r>
          </a:p>
          <a:p>
            <a:r>
              <a:rPr lang="ru-RU" sz="600" dirty="0">
                <a:solidFill>
                  <a:schemeClr val="bg1">
                    <a:lumMod val="50000"/>
                  </a:schemeClr>
                </a:solidFill>
              </a:rPr>
              <a:t>С подробными условиями страхования (включая правила страхования) </a:t>
            </a: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вы </a:t>
            </a:r>
            <a:r>
              <a:rPr lang="ru-RU" sz="600" dirty="0">
                <a:solidFill>
                  <a:schemeClr val="bg1">
                    <a:lumMod val="50000"/>
                  </a:schemeClr>
                </a:solidFill>
              </a:rPr>
              <a:t>можете ознакомиться </a:t>
            </a: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у представителя АО «СОГАЗ».</a:t>
            </a:r>
            <a:endParaRPr lang="ru-RU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92402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endParaRPr lang="ru-RU" altLang="ru-RU" b="1" dirty="0" smtClean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Bef>
                <a:spcPts val="600"/>
              </a:spcBef>
            </a:pPr>
            <a:r>
              <a:rPr lang="ru-RU" altLang="ru-RU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Иванова </a:t>
            </a:r>
            <a:r>
              <a:rPr lang="ru-RU" altLang="ru-RU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Екатерина Владимировна </a:t>
            </a:r>
            <a:r>
              <a:rPr lang="en-US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:</a:t>
            </a: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​</a:t>
            </a:r>
          </a:p>
          <a:p>
            <a:pPr>
              <a:spcBef>
                <a:spcPts val="600"/>
              </a:spcBef>
            </a:pPr>
            <a:r>
              <a:rPr lang="ru-RU" altLang="ru-RU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</a:t>
            </a: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: </a:t>
            </a:r>
            <a:r>
              <a:rPr lang="ru-RU" altLang="ru-RU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(3822) 28-49-16, 28-49-00 доб. 228  </a:t>
            </a:r>
          </a:p>
          <a:p>
            <a:pPr>
              <a:spcBef>
                <a:spcPts val="600"/>
              </a:spcBef>
            </a:pP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Моб. телефон: </a:t>
            </a:r>
            <a:r>
              <a:rPr lang="ru-RU" altLang="ru-RU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8-913-827-43-98</a:t>
            </a: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​</a:t>
            </a:r>
          </a:p>
          <a:p>
            <a:pPr>
              <a:spcBef>
                <a:spcPts val="600"/>
              </a:spcBef>
            </a:pP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E-</a:t>
            </a:r>
            <a:r>
              <a:rPr lang="ru-RU" altLang="ru-RU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mail</a:t>
            </a:r>
            <a:r>
              <a:rPr lang="ru-RU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: </a:t>
            </a:r>
            <a:r>
              <a:rPr lang="en-US" altLang="ru-RU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I</a:t>
            </a:r>
            <a:r>
              <a:rPr lang="en-US" altLang="ru-RU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vanova.Ekaterina.V@sogaz.ru</a:t>
            </a:r>
            <a:r>
              <a:rPr lang="ru-RU" altLang="ru-RU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​</a:t>
            </a:r>
            <a:endParaRPr lang="ru-RU" altLang="ru-RU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971" y="55419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КОНТАКТНЫЕ ДАННЫЕ </a:t>
            </a:r>
            <a:r>
              <a:rPr lang="ru-RU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СПЕ</a:t>
            </a:r>
            <a:r>
              <a:rPr lang="ru-RU" sz="16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Ц</a:t>
            </a:r>
            <a:r>
              <a:rPr lang="ru-RU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ИАЛИСТА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Томского филиала  </a:t>
            </a:r>
            <a:r>
              <a:rPr lang="ru-RU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АО «СОГАЗ»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6_SOGAZ1eng">
  <a:themeElements>
    <a:clrScheme name="46_SOGAZ1eng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22364"/>
      </a:accent1>
      <a:accent2>
        <a:srgbClr val="CC292B"/>
      </a:accent2>
      <a:accent3>
        <a:srgbClr val="00A94F"/>
      </a:accent3>
      <a:accent4>
        <a:srgbClr val="800080"/>
      </a:accent4>
      <a:accent5>
        <a:srgbClr val="2D57FC"/>
      </a:accent5>
      <a:accent6>
        <a:srgbClr val="F7D41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McD color sc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1737"/>
      </a:accent1>
      <a:accent2>
        <a:srgbClr val="FFC427"/>
      </a:accent2>
      <a:accent3>
        <a:srgbClr val="B4D78E"/>
      </a:accent3>
      <a:accent4>
        <a:srgbClr val="749CD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7542766_TF89048086.potx" id="{FD1CD774-5989-4033-9C28-935FA2F61273}" vid="{CC00DBE6-ECFD-4B65-8C82-EC00E911BF6E}"/>
    </a:ext>
  </a:extLst>
</a:theme>
</file>

<file path=ppt/theme/theme3.xml><?xml version="1.0" encoding="utf-8"?>
<a:theme xmlns:a="http://schemas.openxmlformats.org/drawingml/2006/main" name="46_SOGAZ1eng">
  <a:themeElements>
    <a:clrScheme name="46_SOGAZ1eng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22364"/>
      </a:accent1>
      <a:accent2>
        <a:srgbClr val="CC292B"/>
      </a:accent2>
      <a:accent3>
        <a:srgbClr val="00A94F"/>
      </a:accent3>
      <a:accent4>
        <a:srgbClr val="800080"/>
      </a:accent4>
      <a:accent5>
        <a:srgbClr val="2D57FC"/>
      </a:accent5>
      <a:accent6>
        <a:srgbClr val="F7D41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4823</TotalTime>
  <Words>871</Words>
  <Application>Microsoft Office PowerPoint</Application>
  <PresentationFormat>Экран (16:9)</PresentationFormat>
  <Paragraphs>156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 Light</vt:lpstr>
      <vt:lpstr>Roboto Condensed</vt:lpstr>
      <vt:lpstr>Century Gothic</vt:lpstr>
      <vt:lpstr>Calibri</vt:lpstr>
      <vt:lpstr>46_SOGAZ1eng</vt:lpstr>
      <vt:lpstr>Тема Office</vt:lpstr>
      <vt:lpstr>Презентация PowerPoint</vt:lpstr>
      <vt:lpstr>Введение</vt:lpstr>
      <vt:lpstr>Слайд 5 сбалансированной системы показателей</vt:lpstr>
      <vt:lpstr>Слайд 5 сбалансированной системы показателей</vt:lpstr>
      <vt:lpstr>Слайд 5 сбалансированной системы показателей</vt:lpstr>
      <vt:lpstr>Объем услуг</vt:lpstr>
      <vt:lpstr>Порядок получения услуг</vt:lpstr>
      <vt:lpstr>Стоимость программы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Старотиторова Тамара Михайловна</dc:creator>
  <cp:lastModifiedBy>Чунарёва Екатерина Владимировна</cp:lastModifiedBy>
  <cp:revision>82</cp:revision>
  <cp:lastPrinted>2023-02-07T04:32:51Z</cp:lastPrinted>
  <dcterms:modified xsi:type="dcterms:W3CDTF">2023-02-07T04:41:59Z</dcterms:modified>
</cp:coreProperties>
</file>